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7"/>
  </p:notesMasterIdLst>
  <p:sldIdLst>
    <p:sldId id="257" r:id="rId3"/>
    <p:sldId id="258" r:id="rId4"/>
    <p:sldId id="259" r:id="rId5"/>
    <p:sldId id="260" r:id="rId6"/>
    <p:sldId id="261" r:id="rId7"/>
    <p:sldId id="281" r:id="rId8"/>
    <p:sldId id="28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1A3C0-6B80-432F-9335-DCB489FEECF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03D5D5F-AF9D-4B0A-999D-53EAE6C81375}">
      <dgm:prSet phldrT="[Text]" custT="1"/>
      <dgm:spPr>
        <a:ln>
          <a:noFill/>
        </a:ln>
      </dgm:spPr>
      <dgm:t>
        <a:bodyPr/>
        <a:lstStyle/>
        <a:p>
          <a:r>
            <a:rPr lang="en-US" sz="2400" dirty="0" smtClean="0">
              <a:solidFill>
                <a:srgbClr val="00040C"/>
              </a:solidFill>
              <a:latin typeface="Arial" pitchFamily="34" charset="0"/>
              <a:cs typeface="Arial" pitchFamily="34" charset="0"/>
            </a:rPr>
            <a:t>Nutrition Program</a:t>
          </a:r>
          <a:endParaRPr lang="en-US" sz="2400" dirty="0">
            <a:solidFill>
              <a:srgbClr val="00040C"/>
            </a:solidFill>
            <a:latin typeface="Arial" pitchFamily="34" charset="0"/>
            <a:cs typeface="Arial" pitchFamily="34" charset="0"/>
          </a:endParaRPr>
        </a:p>
      </dgm:t>
    </dgm:pt>
    <dgm:pt modelId="{EC8DDF29-8917-4B1A-92CC-28FF7514F9F5}" type="parTrans" cxnId="{7F42D484-7DB3-4F4C-AC26-4C6B57ED87FF}">
      <dgm:prSet/>
      <dgm:spPr/>
      <dgm:t>
        <a:bodyPr/>
        <a:lstStyle/>
        <a:p>
          <a:endParaRPr lang="en-US" sz="1600">
            <a:latin typeface="Arial" pitchFamily="34" charset="0"/>
            <a:cs typeface="Arial" pitchFamily="34" charset="0"/>
          </a:endParaRPr>
        </a:p>
      </dgm:t>
    </dgm:pt>
    <dgm:pt modelId="{5928A81D-78CA-49DA-AC47-90DAAD24CA34}" type="sibTrans" cxnId="{7F42D484-7DB3-4F4C-AC26-4C6B57ED87FF}">
      <dgm:prSet/>
      <dgm:spPr/>
      <dgm:t>
        <a:bodyPr/>
        <a:lstStyle/>
        <a:p>
          <a:endParaRPr lang="en-US" sz="1600">
            <a:latin typeface="Arial" pitchFamily="34" charset="0"/>
            <a:cs typeface="Arial" pitchFamily="34" charset="0"/>
          </a:endParaRPr>
        </a:p>
      </dgm:t>
    </dgm:pt>
    <dgm:pt modelId="{687E77F4-1B1C-477A-9969-7B6C42024285}">
      <dgm:prSet phldrT="[Text]" custT="1"/>
      <dgm:spPr>
        <a:solidFill>
          <a:schemeClr val="accent3"/>
        </a:solidFill>
      </dgm:spPr>
      <dgm:t>
        <a:bodyPr/>
        <a:lstStyle/>
        <a:p>
          <a:r>
            <a:rPr lang="fr-CH" sz="1800" dirty="0" smtClean="0">
              <a:solidFill>
                <a:schemeClr val="accent2"/>
              </a:solidFill>
              <a:latin typeface="Arial" pitchFamily="34" charset="0"/>
              <a:cs typeface="Arial" pitchFamily="34" charset="0"/>
            </a:rPr>
            <a:t>National Food Fortification</a:t>
          </a:r>
          <a:endParaRPr lang="en-US" sz="1800" dirty="0">
            <a:solidFill>
              <a:schemeClr val="accent2"/>
            </a:solidFill>
            <a:latin typeface="Arial" pitchFamily="34" charset="0"/>
            <a:cs typeface="Arial" pitchFamily="34" charset="0"/>
          </a:endParaRPr>
        </a:p>
      </dgm:t>
    </dgm:pt>
    <dgm:pt modelId="{9A27EB54-7C1C-4D39-AC39-509DC260CE1E}" type="parTrans" cxnId="{C320A741-F8DE-4408-8C25-04ABB2B00144}">
      <dgm:prSet/>
      <dgm:spPr/>
      <dgm:t>
        <a:bodyPr/>
        <a:lstStyle/>
        <a:p>
          <a:endParaRPr lang="en-US" sz="1600" dirty="0">
            <a:latin typeface="Arial" pitchFamily="34" charset="0"/>
            <a:cs typeface="Arial" pitchFamily="34" charset="0"/>
          </a:endParaRPr>
        </a:p>
      </dgm:t>
    </dgm:pt>
    <dgm:pt modelId="{04C2533D-E3C1-4BA1-9906-C54AE6B2D1F8}" type="sibTrans" cxnId="{C320A741-F8DE-4408-8C25-04ABB2B00144}">
      <dgm:prSet/>
      <dgm:spPr/>
      <dgm:t>
        <a:bodyPr/>
        <a:lstStyle/>
        <a:p>
          <a:endParaRPr lang="en-US" sz="1600">
            <a:latin typeface="Arial" pitchFamily="34" charset="0"/>
            <a:cs typeface="Arial" pitchFamily="34" charset="0"/>
          </a:endParaRPr>
        </a:p>
      </dgm:t>
    </dgm:pt>
    <dgm:pt modelId="{EC5359CA-4B54-49F3-8B88-C69AB9447085}">
      <dgm:prSet phldrT="[Text]" custT="1"/>
      <dgm:spPr>
        <a:solidFill>
          <a:schemeClr val="accent3"/>
        </a:solidFill>
      </dgm:spPr>
      <dgm:t>
        <a:bodyPr/>
        <a:lstStyle/>
        <a:p>
          <a:r>
            <a:rPr lang="en-US" sz="1800" dirty="0" smtClean="0">
              <a:solidFill>
                <a:schemeClr val="accent2"/>
              </a:solidFill>
              <a:latin typeface="Arial" pitchFamily="34" charset="0"/>
              <a:cs typeface="Arial" pitchFamily="34" charset="0"/>
            </a:rPr>
            <a:t>Universal Salt Iodization</a:t>
          </a:r>
          <a:endParaRPr lang="en-US" sz="1800" dirty="0">
            <a:solidFill>
              <a:schemeClr val="accent2"/>
            </a:solidFill>
            <a:latin typeface="Arial" pitchFamily="34" charset="0"/>
            <a:cs typeface="Arial" pitchFamily="34" charset="0"/>
          </a:endParaRPr>
        </a:p>
      </dgm:t>
    </dgm:pt>
    <dgm:pt modelId="{6A5B544B-FB0E-4FB2-8867-20B6A936523E}" type="parTrans" cxnId="{FEA8D4B7-28BD-4C6E-AEA9-EE09E2DDBFFB}">
      <dgm:prSet/>
      <dgm:spPr/>
      <dgm:t>
        <a:bodyPr/>
        <a:lstStyle/>
        <a:p>
          <a:endParaRPr lang="en-US" sz="1600" dirty="0">
            <a:latin typeface="Arial" pitchFamily="34" charset="0"/>
            <a:cs typeface="Arial" pitchFamily="34" charset="0"/>
          </a:endParaRPr>
        </a:p>
      </dgm:t>
    </dgm:pt>
    <dgm:pt modelId="{02A51604-9CDE-4D8F-AE2E-F7950A23C3B8}" type="sibTrans" cxnId="{FEA8D4B7-28BD-4C6E-AEA9-EE09E2DDBFFB}">
      <dgm:prSet/>
      <dgm:spPr/>
      <dgm:t>
        <a:bodyPr/>
        <a:lstStyle/>
        <a:p>
          <a:endParaRPr lang="en-US" sz="1600">
            <a:latin typeface="Arial" pitchFamily="34" charset="0"/>
            <a:cs typeface="Arial" pitchFamily="34" charset="0"/>
          </a:endParaRPr>
        </a:p>
      </dgm:t>
    </dgm:pt>
    <dgm:pt modelId="{BE700D72-65B0-4AA2-A34D-095D5E58C5A6}">
      <dgm:prSet phldrT="[Text]" custT="1"/>
      <dgm:spPr>
        <a:solidFill>
          <a:schemeClr val="accent2"/>
        </a:solidFill>
      </dgm:spPr>
      <dgm:t>
        <a:bodyPr/>
        <a:lstStyle/>
        <a:p>
          <a:r>
            <a:rPr lang="fr-CH" sz="1800" dirty="0" smtClean="0">
              <a:latin typeface="Arial" pitchFamily="34" charset="0"/>
              <a:cs typeface="Arial" pitchFamily="34" charset="0"/>
            </a:rPr>
            <a:t>Infant and Young Child Nutrition</a:t>
          </a:r>
          <a:endParaRPr lang="en-US" sz="1800" dirty="0">
            <a:latin typeface="Arial" pitchFamily="34" charset="0"/>
            <a:cs typeface="Arial" pitchFamily="34" charset="0"/>
          </a:endParaRPr>
        </a:p>
      </dgm:t>
    </dgm:pt>
    <dgm:pt modelId="{E998F875-458E-445F-91CA-46F2E29AFE1E}" type="parTrans" cxnId="{D5570AC8-D198-421E-9C74-6475B4044937}">
      <dgm:prSet/>
      <dgm:spPr/>
      <dgm:t>
        <a:bodyPr/>
        <a:lstStyle/>
        <a:p>
          <a:endParaRPr lang="en-US" sz="1600" dirty="0">
            <a:latin typeface="Arial" pitchFamily="34" charset="0"/>
            <a:cs typeface="Arial" pitchFamily="34" charset="0"/>
          </a:endParaRPr>
        </a:p>
      </dgm:t>
    </dgm:pt>
    <dgm:pt modelId="{AC270EC9-CFD9-4D07-A86A-53040124FF48}" type="sibTrans" cxnId="{D5570AC8-D198-421E-9C74-6475B4044937}">
      <dgm:prSet/>
      <dgm:spPr/>
      <dgm:t>
        <a:bodyPr/>
        <a:lstStyle/>
        <a:p>
          <a:endParaRPr lang="en-US" sz="1600">
            <a:latin typeface="Arial" pitchFamily="34" charset="0"/>
            <a:cs typeface="Arial" pitchFamily="34" charset="0"/>
          </a:endParaRPr>
        </a:p>
      </dgm:t>
    </dgm:pt>
    <dgm:pt modelId="{6957D5BD-EC60-4467-BCD8-9EB867FCA972}">
      <dgm:prSet custT="1"/>
      <dgm:spPr>
        <a:solidFill>
          <a:schemeClr val="accent2"/>
        </a:solidFill>
      </dgm:spPr>
      <dgm:t>
        <a:bodyPr/>
        <a:lstStyle/>
        <a:p>
          <a:r>
            <a:rPr lang="en-US" sz="1800" dirty="0" smtClean="0">
              <a:latin typeface="Arial" pitchFamily="34" charset="0"/>
              <a:cs typeface="Arial" pitchFamily="34" charset="0"/>
            </a:rPr>
            <a:t>Nutrition and Infectious Diseases</a:t>
          </a:r>
          <a:endParaRPr lang="en-US" sz="1800" dirty="0">
            <a:latin typeface="Arial" pitchFamily="34" charset="0"/>
            <a:cs typeface="Arial" pitchFamily="34" charset="0"/>
          </a:endParaRPr>
        </a:p>
      </dgm:t>
    </dgm:pt>
    <dgm:pt modelId="{D2EB3BB1-B906-45E8-926C-5395DF1C94D6}" type="parTrans" cxnId="{029BC114-84A0-4633-A7D0-4444FB3CA9DA}">
      <dgm:prSet/>
      <dgm:spPr/>
      <dgm:t>
        <a:bodyPr/>
        <a:lstStyle/>
        <a:p>
          <a:endParaRPr lang="en-US" sz="1600" dirty="0">
            <a:latin typeface="Arial" pitchFamily="34" charset="0"/>
            <a:cs typeface="Arial" pitchFamily="34" charset="0"/>
          </a:endParaRPr>
        </a:p>
      </dgm:t>
    </dgm:pt>
    <dgm:pt modelId="{9FCC69FB-5DEF-408D-90CA-246829466BF4}" type="sibTrans" cxnId="{029BC114-84A0-4633-A7D0-4444FB3CA9DA}">
      <dgm:prSet/>
      <dgm:spPr/>
      <dgm:t>
        <a:bodyPr/>
        <a:lstStyle/>
        <a:p>
          <a:endParaRPr lang="en-US" sz="1600">
            <a:latin typeface="Arial" pitchFamily="34" charset="0"/>
            <a:cs typeface="Arial" pitchFamily="34" charset="0"/>
          </a:endParaRPr>
        </a:p>
      </dgm:t>
    </dgm:pt>
    <dgm:pt modelId="{B1E0E2C5-8A5C-4F91-BF2A-EFB8516278A1}" type="pres">
      <dgm:prSet presAssocID="{7EE1A3C0-6B80-432F-9335-DCB489FEECF8}" presName="hierChild1" presStyleCnt="0">
        <dgm:presLayoutVars>
          <dgm:orgChart val="1"/>
          <dgm:chPref val="1"/>
          <dgm:dir/>
          <dgm:animOne val="branch"/>
          <dgm:animLvl val="lvl"/>
          <dgm:resizeHandles/>
        </dgm:presLayoutVars>
      </dgm:prSet>
      <dgm:spPr/>
      <dgm:t>
        <a:bodyPr/>
        <a:lstStyle/>
        <a:p>
          <a:endParaRPr lang="en-US"/>
        </a:p>
      </dgm:t>
    </dgm:pt>
    <dgm:pt modelId="{5C5A29A6-FA41-4B6B-9D81-75AF23351C77}" type="pres">
      <dgm:prSet presAssocID="{703D5D5F-AF9D-4B0A-999D-53EAE6C81375}" presName="hierRoot1" presStyleCnt="0">
        <dgm:presLayoutVars>
          <dgm:hierBranch val="init"/>
        </dgm:presLayoutVars>
      </dgm:prSet>
      <dgm:spPr/>
    </dgm:pt>
    <dgm:pt modelId="{BCFDD705-6AAE-4E37-9ECE-4F12B0CDBF9F}" type="pres">
      <dgm:prSet presAssocID="{703D5D5F-AF9D-4B0A-999D-53EAE6C81375}" presName="rootComposite1" presStyleCnt="0"/>
      <dgm:spPr/>
    </dgm:pt>
    <dgm:pt modelId="{1A0C023B-339D-48D9-8C0F-5A28655FF927}" type="pres">
      <dgm:prSet presAssocID="{703D5D5F-AF9D-4B0A-999D-53EAE6C81375}" presName="rootText1" presStyleLbl="node0" presStyleIdx="0" presStyleCnt="1" custScaleX="463479" custScaleY="54163">
        <dgm:presLayoutVars>
          <dgm:chPref val="3"/>
        </dgm:presLayoutVars>
      </dgm:prSet>
      <dgm:spPr/>
      <dgm:t>
        <a:bodyPr/>
        <a:lstStyle/>
        <a:p>
          <a:endParaRPr lang="en-US"/>
        </a:p>
      </dgm:t>
    </dgm:pt>
    <dgm:pt modelId="{498CDD40-2F99-4AC4-A2EC-CD71AE7A9F6C}" type="pres">
      <dgm:prSet presAssocID="{703D5D5F-AF9D-4B0A-999D-53EAE6C81375}" presName="rootConnector1" presStyleLbl="node1" presStyleIdx="0" presStyleCnt="0"/>
      <dgm:spPr/>
      <dgm:t>
        <a:bodyPr/>
        <a:lstStyle/>
        <a:p>
          <a:endParaRPr lang="en-US"/>
        </a:p>
      </dgm:t>
    </dgm:pt>
    <dgm:pt modelId="{49647439-97F5-435C-9B2A-D37219410102}" type="pres">
      <dgm:prSet presAssocID="{703D5D5F-AF9D-4B0A-999D-53EAE6C81375}" presName="hierChild2" presStyleCnt="0"/>
      <dgm:spPr/>
    </dgm:pt>
    <dgm:pt modelId="{084AC3E2-3E2C-4331-A97C-FB18690E9B16}" type="pres">
      <dgm:prSet presAssocID="{9A27EB54-7C1C-4D39-AC39-509DC260CE1E}" presName="Name37" presStyleLbl="parChTrans1D2" presStyleIdx="0" presStyleCnt="4"/>
      <dgm:spPr/>
      <dgm:t>
        <a:bodyPr/>
        <a:lstStyle/>
        <a:p>
          <a:endParaRPr lang="en-US"/>
        </a:p>
      </dgm:t>
    </dgm:pt>
    <dgm:pt modelId="{03B91DBC-C75B-4C67-AE36-22AF57E7D037}" type="pres">
      <dgm:prSet presAssocID="{687E77F4-1B1C-477A-9969-7B6C42024285}" presName="hierRoot2" presStyleCnt="0">
        <dgm:presLayoutVars>
          <dgm:hierBranch val="init"/>
        </dgm:presLayoutVars>
      </dgm:prSet>
      <dgm:spPr/>
    </dgm:pt>
    <dgm:pt modelId="{84BB87F5-55A1-4D47-8686-018733FC1A71}" type="pres">
      <dgm:prSet presAssocID="{687E77F4-1B1C-477A-9969-7B6C42024285}" presName="rootComposite" presStyleCnt="0"/>
      <dgm:spPr/>
    </dgm:pt>
    <dgm:pt modelId="{78C618F5-C718-4B30-8F18-7431D510BCAB}" type="pres">
      <dgm:prSet presAssocID="{687E77F4-1B1C-477A-9969-7B6C42024285}" presName="rootText" presStyleLbl="node2" presStyleIdx="0" presStyleCnt="4">
        <dgm:presLayoutVars>
          <dgm:chPref val="3"/>
        </dgm:presLayoutVars>
      </dgm:prSet>
      <dgm:spPr/>
      <dgm:t>
        <a:bodyPr/>
        <a:lstStyle/>
        <a:p>
          <a:endParaRPr lang="en-US"/>
        </a:p>
      </dgm:t>
    </dgm:pt>
    <dgm:pt modelId="{F72058F0-7576-462D-BE8E-BE0A812EEF22}" type="pres">
      <dgm:prSet presAssocID="{687E77F4-1B1C-477A-9969-7B6C42024285}" presName="rootConnector" presStyleLbl="node2" presStyleIdx="0" presStyleCnt="4"/>
      <dgm:spPr/>
      <dgm:t>
        <a:bodyPr/>
        <a:lstStyle/>
        <a:p>
          <a:endParaRPr lang="en-US"/>
        </a:p>
      </dgm:t>
    </dgm:pt>
    <dgm:pt modelId="{16CC300A-FA7E-432C-85F1-030438837A80}" type="pres">
      <dgm:prSet presAssocID="{687E77F4-1B1C-477A-9969-7B6C42024285}" presName="hierChild4" presStyleCnt="0"/>
      <dgm:spPr/>
    </dgm:pt>
    <dgm:pt modelId="{1BDA216D-B4E1-4A6B-9FD9-A18C9F929933}" type="pres">
      <dgm:prSet presAssocID="{687E77F4-1B1C-477A-9969-7B6C42024285}" presName="hierChild5" presStyleCnt="0"/>
      <dgm:spPr/>
    </dgm:pt>
    <dgm:pt modelId="{FB1C4DE4-8B67-4345-BF97-8949D34EB94C}" type="pres">
      <dgm:prSet presAssocID="{6A5B544B-FB0E-4FB2-8867-20B6A936523E}" presName="Name37" presStyleLbl="parChTrans1D2" presStyleIdx="1" presStyleCnt="4"/>
      <dgm:spPr/>
      <dgm:t>
        <a:bodyPr/>
        <a:lstStyle/>
        <a:p>
          <a:endParaRPr lang="en-US"/>
        </a:p>
      </dgm:t>
    </dgm:pt>
    <dgm:pt modelId="{27F702AD-97FE-43D2-A6CC-F2BA0C0D54C9}" type="pres">
      <dgm:prSet presAssocID="{EC5359CA-4B54-49F3-8B88-C69AB9447085}" presName="hierRoot2" presStyleCnt="0">
        <dgm:presLayoutVars>
          <dgm:hierBranch val="init"/>
        </dgm:presLayoutVars>
      </dgm:prSet>
      <dgm:spPr/>
    </dgm:pt>
    <dgm:pt modelId="{957C9D83-265B-4269-915F-850206E674F2}" type="pres">
      <dgm:prSet presAssocID="{EC5359CA-4B54-49F3-8B88-C69AB9447085}" presName="rootComposite" presStyleCnt="0"/>
      <dgm:spPr/>
    </dgm:pt>
    <dgm:pt modelId="{A2892742-0B52-4BC4-812A-8971DDA9C8EE}" type="pres">
      <dgm:prSet presAssocID="{EC5359CA-4B54-49F3-8B88-C69AB9447085}" presName="rootText" presStyleLbl="node2" presStyleIdx="1" presStyleCnt="4" custLinFactNeighborX="-14283" custLinFactNeighborY="186">
        <dgm:presLayoutVars>
          <dgm:chPref val="3"/>
        </dgm:presLayoutVars>
      </dgm:prSet>
      <dgm:spPr/>
      <dgm:t>
        <a:bodyPr/>
        <a:lstStyle/>
        <a:p>
          <a:endParaRPr lang="en-US"/>
        </a:p>
      </dgm:t>
    </dgm:pt>
    <dgm:pt modelId="{49B114AF-D047-49F0-9EB7-67C316AE6510}" type="pres">
      <dgm:prSet presAssocID="{EC5359CA-4B54-49F3-8B88-C69AB9447085}" presName="rootConnector" presStyleLbl="node2" presStyleIdx="1" presStyleCnt="4"/>
      <dgm:spPr/>
      <dgm:t>
        <a:bodyPr/>
        <a:lstStyle/>
        <a:p>
          <a:endParaRPr lang="en-US"/>
        </a:p>
      </dgm:t>
    </dgm:pt>
    <dgm:pt modelId="{DCAC48D1-341E-405E-8E3A-1BCD9C9EA38F}" type="pres">
      <dgm:prSet presAssocID="{EC5359CA-4B54-49F3-8B88-C69AB9447085}" presName="hierChild4" presStyleCnt="0"/>
      <dgm:spPr/>
    </dgm:pt>
    <dgm:pt modelId="{2344BAD3-A323-4E48-B394-D05F3807570D}" type="pres">
      <dgm:prSet presAssocID="{EC5359CA-4B54-49F3-8B88-C69AB9447085}" presName="hierChild5" presStyleCnt="0"/>
      <dgm:spPr/>
    </dgm:pt>
    <dgm:pt modelId="{D61EA6CB-6EC1-4941-864E-C13351A8424B}" type="pres">
      <dgm:prSet presAssocID="{E998F875-458E-445F-91CA-46F2E29AFE1E}" presName="Name37" presStyleLbl="parChTrans1D2" presStyleIdx="2" presStyleCnt="4"/>
      <dgm:spPr/>
      <dgm:t>
        <a:bodyPr/>
        <a:lstStyle/>
        <a:p>
          <a:endParaRPr lang="en-US"/>
        </a:p>
      </dgm:t>
    </dgm:pt>
    <dgm:pt modelId="{2A65A1A8-9CD7-4F40-A1C9-5E8D8442F1F5}" type="pres">
      <dgm:prSet presAssocID="{BE700D72-65B0-4AA2-A34D-095D5E58C5A6}" presName="hierRoot2" presStyleCnt="0">
        <dgm:presLayoutVars>
          <dgm:hierBranch val="init"/>
        </dgm:presLayoutVars>
      </dgm:prSet>
      <dgm:spPr/>
    </dgm:pt>
    <dgm:pt modelId="{F7B2EDD2-E1B0-4FDF-925A-A139AD679920}" type="pres">
      <dgm:prSet presAssocID="{BE700D72-65B0-4AA2-A34D-095D5E58C5A6}" presName="rootComposite" presStyleCnt="0"/>
      <dgm:spPr/>
    </dgm:pt>
    <dgm:pt modelId="{15BD40C0-6299-48EC-B899-E44A1F174175}" type="pres">
      <dgm:prSet presAssocID="{BE700D72-65B0-4AA2-A34D-095D5E58C5A6}" presName="rootText" presStyleLbl="node2" presStyleIdx="2" presStyleCnt="4" custLinFactNeighborX="13527" custLinFactNeighborY="186">
        <dgm:presLayoutVars>
          <dgm:chPref val="3"/>
        </dgm:presLayoutVars>
      </dgm:prSet>
      <dgm:spPr/>
      <dgm:t>
        <a:bodyPr/>
        <a:lstStyle/>
        <a:p>
          <a:endParaRPr lang="en-US"/>
        </a:p>
      </dgm:t>
    </dgm:pt>
    <dgm:pt modelId="{94567C90-0C59-497D-9357-0A7CFBDF0CF8}" type="pres">
      <dgm:prSet presAssocID="{BE700D72-65B0-4AA2-A34D-095D5E58C5A6}" presName="rootConnector" presStyleLbl="node2" presStyleIdx="2" presStyleCnt="4"/>
      <dgm:spPr/>
      <dgm:t>
        <a:bodyPr/>
        <a:lstStyle/>
        <a:p>
          <a:endParaRPr lang="en-US"/>
        </a:p>
      </dgm:t>
    </dgm:pt>
    <dgm:pt modelId="{C03DE3B6-1E50-4AD8-B0DD-5E6D7BE01B8B}" type="pres">
      <dgm:prSet presAssocID="{BE700D72-65B0-4AA2-A34D-095D5E58C5A6}" presName="hierChild4" presStyleCnt="0"/>
      <dgm:spPr/>
    </dgm:pt>
    <dgm:pt modelId="{2045E2E2-2BA7-4D29-A6E0-EB32F7C66DAC}" type="pres">
      <dgm:prSet presAssocID="{BE700D72-65B0-4AA2-A34D-095D5E58C5A6}" presName="hierChild5" presStyleCnt="0"/>
      <dgm:spPr/>
    </dgm:pt>
    <dgm:pt modelId="{64A7C0D1-379E-4CD4-8AC4-40C0207248F2}" type="pres">
      <dgm:prSet presAssocID="{D2EB3BB1-B906-45E8-926C-5395DF1C94D6}" presName="Name37" presStyleLbl="parChTrans1D2" presStyleIdx="3" presStyleCnt="4"/>
      <dgm:spPr/>
      <dgm:t>
        <a:bodyPr/>
        <a:lstStyle/>
        <a:p>
          <a:endParaRPr lang="en-US"/>
        </a:p>
      </dgm:t>
    </dgm:pt>
    <dgm:pt modelId="{E342E69B-165A-4D43-9F6C-622BDC70C18E}" type="pres">
      <dgm:prSet presAssocID="{6957D5BD-EC60-4467-BCD8-9EB867FCA972}" presName="hierRoot2" presStyleCnt="0">
        <dgm:presLayoutVars>
          <dgm:hierBranch val="init"/>
        </dgm:presLayoutVars>
      </dgm:prSet>
      <dgm:spPr/>
    </dgm:pt>
    <dgm:pt modelId="{AF4AB1E8-5654-45AD-A2FC-0D179F6F83A0}" type="pres">
      <dgm:prSet presAssocID="{6957D5BD-EC60-4467-BCD8-9EB867FCA972}" presName="rootComposite" presStyleCnt="0"/>
      <dgm:spPr/>
    </dgm:pt>
    <dgm:pt modelId="{4662C57C-A1B3-4489-801A-91C25C2B874C}" type="pres">
      <dgm:prSet presAssocID="{6957D5BD-EC60-4467-BCD8-9EB867FCA972}" presName="rootText" presStyleLbl="node2" presStyleIdx="3" presStyleCnt="4">
        <dgm:presLayoutVars>
          <dgm:chPref val="3"/>
        </dgm:presLayoutVars>
      </dgm:prSet>
      <dgm:spPr/>
      <dgm:t>
        <a:bodyPr/>
        <a:lstStyle/>
        <a:p>
          <a:endParaRPr lang="en-US"/>
        </a:p>
      </dgm:t>
    </dgm:pt>
    <dgm:pt modelId="{2C8DBB8A-FBD3-4463-B743-61387684356B}" type="pres">
      <dgm:prSet presAssocID="{6957D5BD-EC60-4467-BCD8-9EB867FCA972}" presName="rootConnector" presStyleLbl="node2" presStyleIdx="3" presStyleCnt="4"/>
      <dgm:spPr/>
      <dgm:t>
        <a:bodyPr/>
        <a:lstStyle/>
        <a:p>
          <a:endParaRPr lang="en-US"/>
        </a:p>
      </dgm:t>
    </dgm:pt>
    <dgm:pt modelId="{D498B901-7F26-49E9-86C5-4845B1207533}" type="pres">
      <dgm:prSet presAssocID="{6957D5BD-EC60-4467-BCD8-9EB867FCA972}" presName="hierChild4" presStyleCnt="0"/>
      <dgm:spPr/>
    </dgm:pt>
    <dgm:pt modelId="{60B6B09E-54CC-4695-9A6B-F174AD691184}" type="pres">
      <dgm:prSet presAssocID="{6957D5BD-EC60-4467-BCD8-9EB867FCA972}" presName="hierChild5" presStyleCnt="0"/>
      <dgm:spPr/>
    </dgm:pt>
    <dgm:pt modelId="{2F761B13-3A7F-4354-A0C9-C94DDC2CE123}" type="pres">
      <dgm:prSet presAssocID="{703D5D5F-AF9D-4B0A-999D-53EAE6C81375}" presName="hierChild3" presStyleCnt="0"/>
      <dgm:spPr/>
    </dgm:pt>
  </dgm:ptLst>
  <dgm:cxnLst>
    <dgm:cxn modelId="{F5E935F0-8D96-4D2D-ACD0-E46488B83424}" type="presOf" srcId="{9A27EB54-7C1C-4D39-AC39-509DC260CE1E}" destId="{084AC3E2-3E2C-4331-A97C-FB18690E9B16}" srcOrd="0" destOrd="0" presId="urn:microsoft.com/office/officeart/2005/8/layout/orgChart1"/>
    <dgm:cxn modelId="{5BDB768A-CC74-4FBA-B9C4-2A36B4F1417D}" type="presOf" srcId="{703D5D5F-AF9D-4B0A-999D-53EAE6C81375}" destId="{498CDD40-2F99-4AC4-A2EC-CD71AE7A9F6C}" srcOrd="1" destOrd="0" presId="urn:microsoft.com/office/officeart/2005/8/layout/orgChart1"/>
    <dgm:cxn modelId="{456FB972-ED60-4F26-A03C-AD81EDF72844}" type="presOf" srcId="{BE700D72-65B0-4AA2-A34D-095D5E58C5A6}" destId="{94567C90-0C59-497D-9357-0A7CFBDF0CF8}" srcOrd="1" destOrd="0" presId="urn:microsoft.com/office/officeart/2005/8/layout/orgChart1"/>
    <dgm:cxn modelId="{6659947C-3148-4ABC-8CBF-B77B29095BF2}" type="presOf" srcId="{D2EB3BB1-B906-45E8-926C-5395DF1C94D6}" destId="{64A7C0D1-379E-4CD4-8AC4-40C0207248F2}" srcOrd="0" destOrd="0" presId="urn:microsoft.com/office/officeart/2005/8/layout/orgChart1"/>
    <dgm:cxn modelId="{AD1A3513-FDAF-4B88-8284-E4DA5C997DAE}" type="presOf" srcId="{703D5D5F-AF9D-4B0A-999D-53EAE6C81375}" destId="{1A0C023B-339D-48D9-8C0F-5A28655FF927}" srcOrd="0" destOrd="0" presId="urn:microsoft.com/office/officeart/2005/8/layout/orgChart1"/>
    <dgm:cxn modelId="{73528A13-4AB9-4D41-ACC7-23D32FEE43A6}" type="presOf" srcId="{BE700D72-65B0-4AA2-A34D-095D5E58C5A6}" destId="{15BD40C0-6299-48EC-B899-E44A1F174175}" srcOrd="0" destOrd="0" presId="urn:microsoft.com/office/officeart/2005/8/layout/orgChart1"/>
    <dgm:cxn modelId="{37233CB2-3F68-4E07-AEB0-D1AA7E849E63}" type="presOf" srcId="{7EE1A3C0-6B80-432F-9335-DCB489FEECF8}" destId="{B1E0E2C5-8A5C-4F91-BF2A-EFB8516278A1}" srcOrd="0" destOrd="0" presId="urn:microsoft.com/office/officeart/2005/8/layout/orgChart1"/>
    <dgm:cxn modelId="{C320A741-F8DE-4408-8C25-04ABB2B00144}" srcId="{703D5D5F-AF9D-4B0A-999D-53EAE6C81375}" destId="{687E77F4-1B1C-477A-9969-7B6C42024285}" srcOrd="0" destOrd="0" parTransId="{9A27EB54-7C1C-4D39-AC39-509DC260CE1E}" sibTransId="{04C2533D-E3C1-4BA1-9906-C54AE6B2D1F8}"/>
    <dgm:cxn modelId="{E937E1EC-E3BF-467A-B102-A524E1101238}" type="presOf" srcId="{687E77F4-1B1C-477A-9969-7B6C42024285}" destId="{F72058F0-7576-462D-BE8E-BE0A812EEF22}" srcOrd="1" destOrd="0" presId="urn:microsoft.com/office/officeart/2005/8/layout/orgChart1"/>
    <dgm:cxn modelId="{6EC6FA03-42FF-49A8-9B01-A71EF4D835CB}" type="presOf" srcId="{6A5B544B-FB0E-4FB2-8867-20B6A936523E}" destId="{FB1C4DE4-8B67-4345-BF97-8949D34EB94C}" srcOrd="0" destOrd="0" presId="urn:microsoft.com/office/officeart/2005/8/layout/orgChart1"/>
    <dgm:cxn modelId="{AB4ACD6B-955F-46DC-B073-C882E62EDCAE}" type="presOf" srcId="{EC5359CA-4B54-49F3-8B88-C69AB9447085}" destId="{A2892742-0B52-4BC4-812A-8971DDA9C8EE}" srcOrd="0" destOrd="0" presId="urn:microsoft.com/office/officeart/2005/8/layout/orgChart1"/>
    <dgm:cxn modelId="{27DDFC9A-95C8-4FA9-BCED-77B41F019C83}" type="presOf" srcId="{6957D5BD-EC60-4467-BCD8-9EB867FCA972}" destId="{2C8DBB8A-FBD3-4463-B743-61387684356B}" srcOrd="1" destOrd="0" presId="urn:microsoft.com/office/officeart/2005/8/layout/orgChart1"/>
    <dgm:cxn modelId="{BC096EA2-EBCE-4B7E-B497-241D0BDE0BE4}" type="presOf" srcId="{6957D5BD-EC60-4467-BCD8-9EB867FCA972}" destId="{4662C57C-A1B3-4489-801A-91C25C2B874C}" srcOrd="0" destOrd="0" presId="urn:microsoft.com/office/officeart/2005/8/layout/orgChart1"/>
    <dgm:cxn modelId="{FEA8D4B7-28BD-4C6E-AEA9-EE09E2DDBFFB}" srcId="{703D5D5F-AF9D-4B0A-999D-53EAE6C81375}" destId="{EC5359CA-4B54-49F3-8B88-C69AB9447085}" srcOrd="1" destOrd="0" parTransId="{6A5B544B-FB0E-4FB2-8867-20B6A936523E}" sibTransId="{02A51604-9CDE-4D8F-AE2E-F7950A23C3B8}"/>
    <dgm:cxn modelId="{029BC114-84A0-4633-A7D0-4444FB3CA9DA}" srcId="{703D5D5F-AF9D-4B0A-999D-53EAE6C81375}" destId="{6957D5BD-EC60-4467-BCD8-9EB867FCA972}" srcOrd="3" destOrd="0" parTransId="{D2EB3BB1-B906-45E8-926C-5395DF1C94D6}" sibTransId="{9FCC69FB-5DEF-408D-90CA-246829466BF4}"/>
    <dgm:cxn modelId="{8236CF91-2DE1-40C7-9E1E-8D997FDD0563}" type="presOf" srcId="{EC5359CA-4B54-49F3-8B88-C69AB9447085}" destId="{49B114AF-D047-49F0-9EB7-67C316AE6510}" srcOrd="1" destOrd="0" presId="urn:microsoft.com/office/officeart/2005/8/layout/orgChart1"/>
    <dgm:cxn modelId="{8A5C0174-DB6B-4715-9913-980D0D637DD5}" type="presOf" srcId="{E998F875-458E-445F-91CA-46F2E29AFE1E}" destId="{D61EA6CB-6EC1-4941-864E-C13351A8424B}" srcOrd="0" destOrd="0" presId="urn:microsoft.com/office/officeart/2005/8/layout/orgChart1"/>
    <dgm:cxn modelId="{7F42D484-7DB3-4F4C-AC26-4C6B57ED87FF}" srcId="{7EE1A3C0-6B80-432F-9335-DCB489FEECF8}" destId="{703D5D5F-AF9D-4B0A-999D-53EAE6C81375}" srcOrd="0" destOrd="0" parTransId="{EC8DDF29-8917-4B1A-92CC-28FF7514F9F5}" sibTransId="{5928A81D-78CA-49DA-AC47-90DAAD24CA34}"/>
    <dgm:cxn modelId="{46D3C41C-9FCE-455B-9512-EC66D493E34A}" type="presOf" srcId="{687E77F4-1B1C-477A-9969-7B6C42024285}" destId="{78C618F5-C718-4B30-8F18-7431D510BCAB}" srcOrd="0" destOrd="0" presId="urn:microsoft.com/office/officeart/2005/8/layout/orgChart1"/>
    <dgm:cxn modelId="{D5570AC8-D198-421E-9C74-6475B4044937}" srcId="{703D5D5F-AF9D-4B0A-999D-53EAE6C81375}" destId="{BE700D72-65B0-4AA2-A34D-095D5E58C5A6}" srcOrd="2" destOrd="0" parTransId="{E998F875-458E-445F-91CA-46F2E29AFE1E}" sibTransId="{AC270EC9-CFD9-4D07-A86A-53040124FF48}"/>
    <dgm:cxn modelId="{3362AE2A-56A2-46C2-AAF1-09D49B1BC21C}" type="presParOf" srcId="{B1E0E2C5-8A5C-4F91-BF2A-EFB8516278A1}" destId="{5C5A29A6-FA41-4B6B-9D81-75AF23351C77}" srcOrd="0" destOrd="0" presId="urn:microsoft.com/office/officeart/2005/8/layout/orgChart1"/>
    <dgm:cxn modelId="{FCF5DDC1-A9BD-4780-9062-0B93484FDAB0}" type="presParOf" srcId="{5C5A29A6-FA41-4B6B-9D81-75AF23351C77}" destId="{BCFDD705-6AAE-4E37-9ECE-4F12B0CDBF9F}" srcOrd="0" destOrd="0" presId="urn:microsoft.com/office/officeart/2005/8/layout/orgChart1"/>
    <dgm:cxn modelId="{46D92359-3265-4B82-B361-63E287E799DD}" type="presParOf" srcId="{BCFDD705-6AAE-4E37-9ECE-4F12B0CDBF9F}" destId="{1A0C023B-339D-48D9-8C0F-5A28655FF927}" srcOrd="0" destOrd="0" presId="urn:microsoft.com/office/officeart/2005/8/layout/orgChart1"/>
    <dgm:cxn modelId="{F6780D1C-187E-44D6-B25D-457E85669614}" type="presParOf" srcId="{BCFDD705-6AAE-4E37-9ECE-4F12B0CDBF9F}" destId="{498CDD40-2F99-4AC4-A2EC-CD71AE7A9F6C}" srcOrd="1" destOrd="0" presId="urn:microsoft.com/office/officeart/2005/8/layout/orgChart1"/>
    <dgm:cxn modelId="{CBE3C8C2-9AD0-4176-8922-928E07F00EEC}" type="presParOf" srcId="{5C5A29A6-FA41-4B6B-9D81-75AF23351C77}" destId="{49647439-97F5-435C-9B2A-D37219410102}" srcOrd="1" destOrd="0" presId="urn:microsoft.com/office/officeart/2005/8/layout/orgChart1"/>
    <dgm:cxn modelId="{24FCD74B-F790-4023-96D7-B4BF7FA3808D}" type="presParOf" srcId="{49647439-97F5-435C-9B2A-D37219410102}" destId="{084AC3E2-3E2C-4331-A97C-FB18690E9B16}" srcOrd="0" destOrd="0" presId="urn:microsoft.com/office/officeart/2005/8/layout/orgChart1"/>
    <dgm:cxn modelId="{4E4193F7-1075-48FC-AAF1-0AD989FD3FE2}" type="presParOf" srcId="{49647439-97F5-435C-9B2A-D37219410102}" destId="{03B91DBC-C75B-4C67-AE36-22AF57E7D037}" srcOrd="1" destOrd="0" presId="urn:microsoft.com/office/officeart/2005/8/layout/orgChart1"/>
    <dgm:cxn modelId="{22D67C09-DE0E-4218-A87E-E3C1A0BBA727}" type="presParOf" srcId="{03B91DBC-C75B-4C67-AE36-22AF57E7D037}" destId="{84BB87F5-55A1-4D47-8686-018733FC1A71}" srcOrd="0" destOrd="0" presId="urn:microsoft.com/office/officeart/2005/8/layout/orgChart1"/>
    <dgm:cxn modelId="{7B7EA1DC-7A50-4FA1-AEC1-B208C4C60917}" type="presParOf" srcId="{84BB87F5-55A1-4D47-8686-018733FC1A71}" destId="{78C618F5-C718-4B30-8F18-7431D510BCAB}" srcOrd="0" destOrd="0" presId="urn:microsoft.com/office/officeart/2005/8/layout/orgChart1"/>
    <dgm:cxn modelId="{B332B069-2FB1-430C-920C-E11569F5318C}" type="presParOf" srcId="{84BB87F5-55A1-4D47-8686-018733FC1A71}" destId="{F72058F0-7576-462D-BE8E-BE0A812EEF22}" srcOrd="1" destOrd="0" presId="urn:microsoft.com/office/officeart/2005/8/layout/orgChart1"/>
    <dgm:cxn modelId="{189E5F5B-F9EF-45F6-A5A3-BB98F3283803}" type="presParOf" srcId="{03B91DBC-C75B-4C67-AE36-22AF57E7D037}" destId="{16CC300A-FA7E-432C-85F1-030438837A80}" srcOrd="1" destOrd="0" presId="urn:microsoft.com/office/officeart/2005/8/layout/orgChart1"/>
    <dgm:cxn modelId="{2653B221-7E96-411C-9A4C-1A1A51EAAA03}" type="presParOf" srcId="{03B91DBC-C75B-4C67-AE36-22AF57E7D037}" destId="{1BDA216D-B4E1-4A6B-9FD9-A18C9F929933}" srcOrd="2" destOrd="0" presId="urn:microsoft.com/office/officeart/2005/8/layout/orgChart1"/>
    <dgm:cxn modelId="{1A331283-24B4-4D8F-BF58-473A76181D73}" type="presParOf" srcId="{49647439-97F5-435C-9B2A-D37219410102}" destId="{FB1C4DE4-8B67-4345-BF97-8949D34EB94C}" srcOrd="2" destOrd="0" presId="urn:microsoft.com/office/officeart/2005/8/layout/orgChart1"/>
    <dgm:cxn modelId="{E9B17B11-21ED-4C84-B064-047A93A14FD2}" type="presParOf" srcId="{49647439-97F5-435C-9B2A-D37219410102}" destId="{27F702AD-97FE-43D2-A6CC-F2BA0C0D54C9}" srcOrd="3" destOrd="0" presId="urn:microsoft.com/office/officeart/2005/8/layout/orgChart1"/>
    <dgm:cxn modelId="{35EAD312-9B8F-4FAD-9789-EBAC3239F76A}" type="presParOf" srcId="{27F702AD-97FE-43D2-A6CC-F2BA0C0D54C9}" destId="{957C9D83-265B-4269-915F-850206E674F2}" srcOrd="0" destOrd="0" presId="urn:microsoft.com/office/officeart/2005/8/layout/orgChart1"/>
    <dgm:cxn modelId="{49E6590D-3BAA-4625-88DA-C1EA155C03E3}" type="presParOf" srcId="{957C9D83-265B-4269-915F-850206E674F2}" destId="{A2892742-0B52-4BC4-812A-8971DDA9C8EE}" srcOrd="0" destOrd="0" presId="urn:microsoft.com/office/officeart/2005/8/layout/orgChart1"/>
    <dgm:cxn modelId="{A2BBA699-F11D-4076-8838-8837143DE2A4}" type="presParOf" srcId="{957C9D83-265B-4269-915F-850206E674F2}" destId="{49B114AF-D047-49F0-9EB7-67C316AE6510}" srcOrd="1" destOrd="0" presId="urn:microsoft.com/office/officeart/2005/8/layout/orgChart1"/>
    <dgm:cxn modelId="{531F946D-B25C-489C-B48C-C0D67A7832FE}" type="presParOf" srcId="{27F702AD-97FE-43D2-A6CC-F2BA0C0D54C9}" destId="{DCAC48D1-341E-405E-8E3A-1BCD9C9EA38F}" srcOrd="1" destOrd="0" presId="urn:microsoft.com/office/officeart/2005/8/layout/orgChart1"/>
    <dgm:cxn modelId="{BFC5D485-9B41-43A0-9F04-9C3C32134695}" type="presParOf" srcId="{27F702AD-97FE-43D2-A6CC-F2BA0C0D54C9}" destId="{2344BAD3-A323-4E48-B394-D05F3807570D}" srcOrd="2" destOrd="0" presId="urn:microsoft.com/office/officeart/2005/8/layout/orgChart1"/>
    <dgm:cxn modelId="{7879D436-5768-4C95-95DE-259088B00907}" type="presParOf" srcId="{49647439-97F5-435C-9B2A-D37219410102}" destId="{D61EA6CB-6EC1-4941-864E-C13351A8424B}" srcOrd="4" destOrd="0" presId="urn:microsoft.com/office/officeart/2005/8/layout/orgChart1"/>
    <dgm:cxn modelId="{A2987B81-B101-48E5-809F-67D0AE9FEE1A}" type="presParOf" srcId="{49647439-97F5-435C-9B2A-D37219410102}" destId="{2A65A1A8-9CD7-4F40-A1C9-5E8D8442F1F5}" srcOrd="5" destOrd="0" presId="urn:microsoft.com/office/officeart/2005/8/layout/orgChart1"/>
    <dgm:cxn modelId="{1A189291-01AB-4670-8978-EACD774294F6}" type="presParOf" srcId="{2A65A1A8-9CD7-4F40-A1C9-5E8D8442F1F5}" destId="{F7B2EDD2-E1B0-4FDF-925A-A139AD679920}" srcOrd="0" destOrd="0" presId="urn:microsoft.com/office/officeart/2005/8/layout/orgChart1"/>
    <dgm:cxn modelId="{94B2BDF6-C56C-4C04-8D7B-C8400B05FD28}" type="presParOf" srcId="{F7B2EDD2-E1B0-4FDF-925A-A139AD679920}" destId="{15BD40C0-6299-48EC-B899-E44A1F174175}" srcOrd="0" destOrd="0" presId="urn:microsoft.com/office/officeart/2005/8/layout/orgChart1"/>
    <dgm:cxn modelId="{7E79348D-1328-4644-8EB2-1D3434C9E733}" type="presParOf" srcId="{F7B2EDD2-E1B0-4FDF-925A-A139AD679920}" destId="{94567C90-0C59-497D-9357-0A7CFBDF0CF8}" srcOrd="1" destOrd="0" presId="urn:microsoft.com/office/officeart/2005/8/layout/orgChart1"/>
    <dgm:cxn modelId="{20894505-B30E-42D0-B1DC-3A3D592CE0F9}" type="presParOf" srcId="{2A65A1A8-9CD7-4F40-A1C9-5E8D8442F1F5}" destId="{C03DE3B6-1E50-4AD8-B0DD-5E6D7BE01B8B}" srcOrd="1" destOrd="0" presId="urn:microsoft.com/office/officeart/2005/8/layout/orgChart1"/>
    <dgm:cxn modelId="{B53631EB-F2F0-49E5-B09B-8F2E23A539D6}" type="presParOf" srcId="{2A65A1A8-9CD7-4F40-A1C9-5E8D8442F1F5}" destId="{2045E2E2-2BA7-4D29-A6E0-EB32F7C66DAC}" srcOrd="2" destOrd="0" presId="urn:microsoft.com/office/officeart/2005/8/layout/orgChart1"/>
    <dgm:cxn modelId="{0BBDCC0B-4694-4A45-9FDC-23B92D86E5B1}" type="presParOf" srcId="{49647439-97F5-435C-9B2A-D37219410102}" destId="{64A7C0D1-379E-4CD4-8AC4-40C0207248F2}" srcOrd="6" destOrd="0" presId="urn:microsoft.com/office/officeart/2005/8/layout/orgChart1"/>
    <dgm:cxn modelId="{77FECBF1-C789-47C3-8151-787B8CA966D3}" type="presParOf" srcId="{49647439-97F5-435C-9B2A-D37219410102}" destId="{E342E69B-165A-4D43-9F6C-622BDC70C18E}" srcOrd="7" destOrd="0" presId="urn:microsoft.com/office/officeart/2005/8/layout/orgChart1"/>
    <dgm:cxn modelId="{D67E5D11-06D1-4490-B7D4-B3D330CCCE86}" type="presParOf" srcId="{E342E69B-165A-4D43-9F6C-622BDC70C18E}" destId="{AF4AB1E8-5654-45AD-A2FC-0D179F6F83A0}" srcOrd="0" destOrd="0" presId="urn:microsoft.com/office/officeart/2005/8/layout/orgChart1"/>
    <dgm:cxn modelId="{4DC34E60-78DF-4B3D-83FB-E2C14194A7AB}" type="presParOf" srcId="{AF4AB1E8-5654-45AD-A2FC-0D179F6F83A0}" destId="{4662C57C-A1B3-4489-801A-91C25C2B874C}" srcOrd="0" destOrd="0" presId="urn:microsoft.com/office/officeart/2005/8/layout/orgChart1"/>
    <dgm:cxn modelId="{E9257EB6-62A1-4CD5-81D4-37FD7D18F441}" type="presParOf" srcId="{AF4AB1E8-5654-45AD-A2FC-0D179F6F83A0}" destId="{2C8DBB8A-FBD3-4463-B743-61387684356B}" srcOrd="1" destOrd="0" presId="urn:microsoft.com/office/officeart/2005/8/layout/orgChart1"/>
    <dgm:cxn modelId="{41858016-EE92-4877-8138-DFEA2413CEDC}" type="presParOf" srcId="{E342E69B-165A-4D43-9F6C-622BDC70C18E}" destId="{D498B901-7F26-49E9-86C5-4845B1207533}" srcOrd="1" destOrd="0" presId="urn:microsoft.com/office/officeart/2005/8/layout/orgChart1"/>
    <dgm:cxn modelId="{ED4B512D-704D-441F-9F00-74BA4E5FCDE3}" type="presParOf" srcId="{E342E69B-165A-4D43-9F6C-622BDC70C18E}" destId="{60B6B09E-54CC-4695-9A6B-F174AD691184}" srcOrd="2" destOrd="0" presId="urn:microsoft.com/office/officeart/2005/8/layout/orgChart1"/>
    <dgm:cxn modelId="{75C578E6-681F-441D-BACA-2BE403AC3B97}" type="presParOf" srcId="{5C5A29A6-FA41-4B6B-9D81-75AF23351C77}" destId="{2F761B13-3A7F-4354-A0C9-C94DDC2CE123}" srcOrd="2" destOrd="0" presId="urn:microsoft.com/office/officeart/2005/8/layout/orgChart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FBBA7D0-B051-419B-B765-10BA87994873}" type="datetimeFigureOut">
              <a:rPr lang="en-US"/>
              <a:pPr>
                <a:defRPr/>
              </a:pPr>
              <a:t>1/11/2011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B76D786-452C-43BC-99F6-E3FDC5C24CB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AAC705-DAE0-406B-AC03-AECB9D8B3D46}" type="slidenum">
              <a:rPr lang="en-US">
                <a:solidFill>
                  <a:srgbClr val="000000"/>
                </a:solidFill>
              </a:rPr>
              <a:pPr fontAlgn="base">
                <a:spcBef>
                  <a:spcPct val="0"/>
                </a:spcBef>
                <a:spcAft>
                  <a:spcPct val="0"/>
                </a:spcAft>
              </a:pPr>
              <a:t>1</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2A29DBCF-2051-454C-9937-742BB0045A31}" type="slidenum">
              <a:rPr lang="fr-FR">
                <a:solidFill>
                  <a:srgbClr val="000000"/>
                </a:solidFill>
                <a:ea typeface="MS PGothic" pitchFamily="34" charset="-128"/>
              </a:rPr>
              <a:pPr defTabSz="908050" fontAlgn="base">
                <a:spcBef>
                  <a:spcPct val="0"/>
                </a:spcBef>
                <a:spcAft>
                  <a:spcPct val="0"/>
                </a:spcAft>
              </a:pPr>
              <a:t>14</a:t>
            </a:fld>
            <a:endParaRPr lang="fr-FR">
              <a:solidFill>
                <a:srgbClr val="000000"/>
              </a:solidFill>
              <a:ea typeface="MS PGothic" pitchFamily="34" charset="-128"/>
            </a:endParaRPr>
          </a:p>
        </p:txBody>
      </p:sp>
      <p:sp>
        <p:nvSpPr>
          <p:cNvPr id="737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557" tIns="45782" rIns="91557" bIns="45782" anchor="b"/>
          <a:lstStyle/>
          <a:p>
            <a:pPr algn="r"/>
            <a:fld id="{F924FD7E-1990-4476-A4CA-22CE682D7628}" type="slidenum">
              <a:rPr lang="fr-FR" sz="1200">
                <a:solidFill>
                  <a:srgbClr val="000000"/>
                </a:solidFill>
              </a:rPr>
              <a:pPr algn="r"/>
              <a:t>14</a:t>
            </a:fld>
            <a:endParaRPr lang="fr-FR" sz="1200">
              <a:solidFill>
                <a:srgbClr val="000000"/>
              </a:solidFill>
            </a:endParaRPr>
          </a:p>
        </p:txBody>
      </p:sp>
      <p:sp>
        <p:nvSpPr>
          <p:cNvPr id="737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latin typeface="Tahoma" pitchFamily="34" charset="0"/>
                <a:ea typeface="MS PGothic" pitchFamily="34" charset="-128"/>
              </a:rPr>
              <a:t>The National Food Fortification Survey- 2005 reported on the change in the rate of neural tube defects (NTD) in South Africa after the country’s mandatory fortification legislation was enacted.</a:t>
            </a:r>
          </a:p>
          <a:p>
            <a:pPr>
              <a:spcBef>
                <a:spcPct val="0"/>
              </a:spcBef>
              <a:buFontTx/>
              <a:buChar char="•"/>
            </a:pPr>
            <a:r>
              <a:rPr lang="en-US" smtClean="0">
                <a:latin typeface="Tahoma" pitchFamily="34" charset="0"/>
                <a:ea typeface="MS PGothic" pitchFamily="34" charset="-128"/>
              </a:rPr>
              <a:t> To measure the prevalence of NTD in the country, a surveillance system was established in 2002 amongst 12 public hospitals in four provinces in South Africa. Since 2002, the system has captured over 53,000 births a year. In 2003, the South Africa Department of Health initiated the collection of NTD data to measure the effect mandatory fortification of wheat flour and maize meal had on the prevalence of NTD and to determine the effectiveness of folic acid fortification in South Africa.  </a:t>
            </a:r>
          </a:p>
          <a:p>
            <a:pPr>
              <a:spcBef>
                <a:spcPct val="0"/>
              </a:spcBef>
              <a:buFontTx/>
              <a:buChar char="•"/>
            </a:pPr>
            <a:r>
              <a:rPr lang="en-US" smtClean="0">
                <a:latin typeface="Tahoma" pitchFamily="34" charset="0"/>
                <a:ea typeface="MS PGothic" pitchFamily="34" charset="-128"/>
              </a:rPr>
              <a:t>The pre-fortification estimates of NTD prevalence vary between urban locations such as Pretoria and Cape Town with rates from 0.99 to 1.3 per 1000 births and rural locations such as the Eastern Cape Province with rates as high as 6.1 per 1000 births. The previous national survey based on collected NTD data from mostly urban sites reported the national prevalence of NTD in South Africa to be 1.2 per 1000 births. </a:t>
            </a:r>
          </a:p>
          <a:p>
            <a:pPr>
              <a:spcBef>
                <a:spcPct val="0"/>
              </a:spcBef>
              <a:buFontTx/>
              <a:buChar char="•"/>
            </a:pPr>
            <a:r>
              <a:rPr lang="en-US" smtClean="0">
                <a:latin typeface="Tahoma" pitchFamily="34" charset="0"/>
                <a:ea typeface="MS PGothic" pitchFamily="34" charset="-128"/>
              </a:rPr>
              <a:t>Utilizing data collected from the surveillance system, the NFFS compared incidence rates of NTD between the periods of January 2003 to June 2004 and October 2004 and March 2005. The study found that the prevalence of NTD was reduced by 30.5% from 1.41 to 0.98 per 1000 births after mandatory fortification (p&lt;0.05).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0E5E2A41-2A15-4DE1-8B36-C1ED098A160C}" type="slidenum">
              <a:rPr lang="fr-FR">
                <a:solidFill>
                  <a:srgbClr val="000000"/>
                </a:solidFill>
                <a:ea typeface="MS PGothic" pitchFamily="34" charset="-128"/>
              </a:rPr>
              <a:pPr defTabSz="908050" fontAlgn="base">
                <a:spcBef>
                  <a:spcPct val="0"/>
                </a:spcBef>
                <a:spcAft>
                  <a:spcPct val="0"/>
                </a:spcAft>
              </a:pPr>
              <a:t>15</a:t>
            </a:fld>
            <a:endParaRPr lang="fr-FR">
              <a:solidFill>
                <a:srgbClr val="000000"/>
              </a:solidFill>
              <a:ea typeface="MS PGothic" pitchFamily="34" charset="-128"/>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spcBef>
                <a:spcPct val="0"/>
              </a:spcBef>
              <a:buFontTx/>
              <a:buChar char="•"/>
            </a:pPr>
            <a:r>
              <a:rPr lang="en-US" smtClean="0">
                <a:latin typeface="Arial" pitchFamily="34" charset="0"/>
                <a:ea typeface="MS PGothic" pitchFamily="34" charset="-128"/>
              </a:rPr>
              <a:t>Perinatal Problem Identification Program (PPIP)</a:t>
            </a:r>
          </a:p>
          <a:p>
            <a:pPr>
              <a:spcBef>
                <a:spcPct val="0"/>
              </a:spcBef>
              <a:buFontTx/>
              <a:buChar char="•"/>
            </a:pPr>
            <a:r>
              <a:rPr lang="en-US" smtClean="0">
                <a:latin typeface="Arial" pitchFamily="34" charset="0"/>
                <a:ea typeface="MS PGothic" pitchFamily="34" charset="-128"/>
              </a:rPr>
              <a:t>Existing perinatal mortality surveillance system</a:t>
            </a:r>
          </a:p>
          <a:p>
            <a:pPr lvl="2">
              <a:spcBef>
                <a:spcPct val="0"/>
              </a:spcBef>
              <a:buFontTx/>
              <a:buChar char="•"/>
            </a:pPr>
            <a:r>
              <a:rPr lang="en-US" smtClean="0">
                <a:latin typeface="Arial" pitchFamily="34" charset="0"/>
                <a:ea typeface="MS PGothic" pitchFamily="34" charset="-128"/>
              </a:rPr>
              <a:t>Identifies the common causes of death and associated factors which could be addressed to reduce the perinatal mortality rate</a:t>
            </a:r>
          </a:p>
          <a:p>
            <a:pPr lvl="2">
              <a:spcBef>
                <a:spcPct val="0"/>
              </a:spcBef>
              <a:buFontTx/>
              <a:buChar char="•"/>
            </a:pPr>
            <a:r>
              <a:rPr lang="en-US" smtClean="0">
                <a:latin typeface="Arial" pitchFamily="34" charset="0"/>
                <a:ea typeface="MS PGothic" pitchFamily="34" charset="-128"/>
              </a:rPr>
              <a:t>Basic perinatal birth data and causes of death up to seven days of age are recorded through 164 sentinel health care facilities</a:t>
            </a:r>
          </a:p>
          <a:p>
            <a:pPr lvl="2">
              <a:spcBef>
                <a:spcPct val="0"/>
              </a:spcBef>
              <a:buFontTx/>
              <a:buChar char="•"/>
            </a:pPr>
            <a:r>
              <a:rPr lang="en-US" smtClean="0">
                <a:latin typeface="Arial" pitchFamily="34" charset="0"/>
                <a:ea typeface="MS PGothic" pitchFamily="34" charset="-128"/>
              </a:rPr>
              <a:t>A category of NTDs was included in the classification in anticipation of folic acid fortification</a:t>
            </a:r>
          </a:p>
          <a:p>
            <a:pPr lvl="2">
              <a:spcBef>
                <a:spcPct val="0"/>
              </a:spcBef>
              <a:buFontTx/>
              <a:buChar char="•"/>
            </a:pPr>
            <a:r>
              <a:rPr lang="en-US" smtClean="0">
                <a:latin typeface="Arial" pitchFamily="34" charset="0"/>
                <a:ea typeface="MS PGothic" pitchFamily="34" charset="-128"/>
              </a:rPr>
              <a:t>There was a significant decline of 65.9% in NTD perinatal mortality, from 0.42 to 0.14 per 1000 births (P&lt;0.001). </a:t>
            </a:r>
          </a:p>
          <a:p>
            <a:pPr lvl="2">
              <a:spcBef>
                <a:spcPct val="0"/>
              </a:spcBef>
              <a:buFontTx/>
              <a:buChar char="•"/>
            </a:pPr>
            <a:r>
              <a:rPr lang="en-US" smtClean="0">
                <a:latin typeface="Arial" pitchFamily="34" charset="0"/>
                <a:ea typeface="MS PGothic" pitchFamily="34" charset="-128"/>
              </a:rPr>
              <a:t>As a control the perinatal mortality rate of hydrocephalus, unrelated to NTDs, did not change significantly (P=0.7732).</a:t>
            </a:r>
          </a:p>
          <a:p>
            <a:pPr>
              <a:spcBef>
                <a:spcPct val="0"/>
              </a:spcBef>
            </a:pPr>
            <a:endParaRPr lang="en-US" smtClean="0">
              <a:latin typeface="Arial" pitchFamily="34" charset="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5D84C5-0609-40E8-A13A-B915AD6E7D39}" type="slidenum">
              <a:rPr lang="en-US">
                <a:solidFill>
                  <a:srgbClr val="000000"/>
                </a:solidFill>
              </a:rPr>
              <a:pPr fontAlgn="base">
                <a:spcBef>
                  <a:spcPct val="0"/>
                </a:spcBef>
                <a:spcAft>
                  <a:spcPct val="0"/>
                </a:spcAft>
              </a:pPr>
              <a:t>16</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60A1B5-DAB0-4FC4-A178-97C57F9F2D91}" type="slidenum">
              <a:rPr lang="en-US">
                <a:solidFill>
                  <a:srgbClr val="000000"/>
                </a:solidFill>
              </a:rPr>
              <a:pPr fontAlgn="base">
                <a:spcBef>
                  <a:spcPct val="0"/>
                </a:spcBef>
                <a:spcAft>
                  <a:spcPct val="0"/>
                </a:spcAft>
              </a:pPr>
              <a:t>17</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One of the key process in developing a food fortification program is choosing a suitable food vehicle. This can be a challenge, especially in countries with large rural populations, a small food industry with limited technology, and limited access and low consumption of processed foods. </a:t>
            </a:r>
          </a:p>
          <a:p>
            <a:pPr>
              <a:spcBef>
                <a:spcPct val="0"/>
              </a:spcBef>
            </a:pPr>
            <a:r>
              <a:rPr lang="en-US" smtClean="0"/>
              <a:t>A food fortification vehicle should be chosen based on key factors, including consumption patterns, marketing and distribution data, and economic and technical feasibility. </a:t>
            </a:r>
          </a:p>
          <a:p>
            <a:pPr>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1801DA-B601-4B23-A6CC-E21D5B5FCCEC}" type="slidenum">
              <a:rPr lang="en-US">
                <a:solidFill>
                  <a:srgbClr val="000000"/>
                </a:solidFill>
              </a:rPr>
              <a:pPr fontAlgn="base">
                <a:spcBef>
                  <a:spcPct val="0"/>
                </a:spcBef>
                <a:spcAft>
                  <a:spcPct val="0"/>
                </a:spcAft>
              </a:pPr>
              <a:t>18</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One of the features that distinguishes food fortification from many other public health initiatives is the high level of involvement and motivation required of the food industry.</a:t>
            </a:r>
          </a:p>
          <a:p>
            <a:pPr>
              <a:spcBef>
                <a:spcPct val="0"/>
              </a:spcBef>
            </a:pPr>
            <a:r>
              <a:rPr lang="en-US" smtClean="0"/>
              <a:t>Successful achievement of food fortification has a complex relationship to the level of economic development.</a:t>
            </a:r>
          </a:p>
          <a:p>
            <a:pPr>
              <a:spcBef>
                <a:spcPct val="0"/>
              </a:spcBef>
            </a:pPr>
            <a:r>
              <a:rPr lang="en-US" smtClean="0"/>
              <a:t>The situational analysis should include a review of the industrial capacity. What is the installed capacity and what is the capacity that is utilized. </a:t>
            </a:r>
          </a:p>
          <a:p>
            <a:pPr>
              <a:spcBef>
                <a:spcPct val="0"/>
              </a:spcBef>
            </a:pPr>
            <a:r>
              <a:rPr lang="en-US" smtClean="0"/>
              <a:t>Look at what is the share of the public and private industry. </a:t>
            </a:r>
          </a:p>
          <a:p>
            <a:pPr>
              <a:spcBef>
                <a:spcPct val="0"/>
              </a:spcBef>
            </a:pPr>
            <a:r>
              <a:rPr lang="en-US" smtClean="0"/>
              <a:t>In many developing countries there are subsidies and price controls of staple food. In such a scenario the food companies operate on thin profit margins and are not willing to take on the additional cost of fortification unless assured of consumer demand.</a:t>
            </a:r>
          </a:p>
          <a:p>
            <a:pPr>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248511-C0C9-4AE8-A3E5-29A9034290B2}" type="slidenum">
              <a:rPr lang="en-US">
                <a:solidFill>
                  <a:srgbClr val="000000"/>
                </a:solidFill>
              </a:rPr>
              <a:pPr fontAlgn="base">
                <a:spcBef>
                  <a:spcPct val="0"/>
                </a:spcBef>
                <a:spcAft>
                  <a:spcPct val="0"/>
                </a:spcAft>
              </a:pPr>
              <a:t>19</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Unlike in the developed countries, developing country fortification experiences have relied extensively on mandatory legislation as key to achieving sustainability of a food fortification program. </a:t>
            </a:r>
          </a:p>
          <a:p>
            <a:pPr>
              <a:spcBef>
                <a:spcPct val="0"/>
              </a:spcBef>
            </a:pPr>
            <a:r>
              <a:rPr lang="en-US" smtClean="0"/>
              <a:t>We know from our experience that voluntary fortification in many developing countries have failed. More over, voluntary fortification of nonstaple foods commonly initiated by the private industry does not reach the target population groups at risk for nutritional deficiencies.</a:t>
            </a:r>
          </a:p>
          <a:p>
            <a:pPr>
              <a:spcBef>
                <a:spcPct val="0"/>
              </a:spcBef>
            </a:pPr>
            <a:r>
              <a:rPr lang="en-US" smtClean="0"/>
              <a:t>Several developing countries have set in place and enforce mandatory fortification laws. </a:t>
            </a:r>
          </a:p>
          <a:p>
            <a:pPr>
              <a:spcBef>
                <a:spcPct val="0"/>
              </a:spcBef>
            </a:pPr>
            <a:r>
              <a:rPr lang="en-US" smtClean="0"/>
              <a:t>Legislation presupposes an effective monitoring and enforcement based on the partnership of relevant food industries and governmental agencies. </a:t>
            </a:r>
          </a:p>
          <a:p>
            <a:pPr>
              <a:spcBef>
                <a:spcPct val="0"/>
              </a:spcBef>
            </a:pPr>
            <a:r>
              <a:rPr lang="en-US" smtClean="0"/>
              <a:t>In such a partnership, the government seeks improved public health, and the industry seeks protection against competition with unfortified products. </a:t>
            </a:r>
          </a:p>
          <a:p>
            <a:pPr>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8A34D8-6B64-4DE7-B5E2-630D1C072075}" type="slidenum">
              <a:rPr lang="en-US">
                <a:solidFill>
                  <a:srgbClr val="000000"/>
                </a:solidFill>
              </a:rPr>
              <a:pPr fontAlgn="base">
                <a:spcBef>
                  <a:spcPct val="0"/>
                </a:spcBef>
                <a:spcAft>
                  <a:spcPct val="0"/>
                </a:spcAft>
              </a:pPr>
              <a:t>20</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D7FE09-54F0-4EBF-BC34-0E3F86141F41}" type="slidenum">
              <a:rPr lang="en-US">
                <a:solidFill>
                  <a:srgbClr val="000000"/>
                </a:solidFill>
              </a:rPr>
              <a:pPr fontAlgn="base">
                <a:spcBef>
                  <a:spcPct val="0"/>
                </a:spcBef>
                <a:spcAft>
                  <a:spcPct val="0"/>
                </a:spcAft>
              </a:pPr>
              <a:t>21</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C79285-C032-4347-9C7F-2DBA8B40DF86}" type="slidenum">
              <a:rPr lang="en-US">
                <a:solidFill>
                  <a:srgbClr val="000000"/>
                </a:solidFill>
              </a:rPr>
              <a:pPr fontAlgn="base">
                <a:spcBef>
                  <a:spcPct val="0"/>
                </a:spcBef>
                <a:spcAft>
                  <a:spcPct val="0"/>
                </a:spcAft>
              </a:pPr>
              <a:t>22</a:t>
            </a:fld>
            <a:endParaRPr 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088FA0-231D-4CBD-AAB2-053E3A4AFEC9}" type="slidenum">
              <a:rPr lang="en-US">
                <a:solidFill>
                  <a:srgbClr val="000000"/>
                </a:solidFill>
              </a:rPr>
              <a:pPr fontAlgn="base">
                <a:spcBef>
                  <a:spcPct val="0"/>
                </a:spcBef>
                <a:spcAft>
                  <a:spcPct val="0"/>
                </a:spcAft>
              </a:pPr>
              <a:t>23</a:t>
            </a:fld>
            <a:endParaRPr lang="en-US">
              <a:solidFill>
                <a:srgbClr val="000000"/>
              </a:solidFill>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xfrm>
            <a:off x="898525" y="4352925"/>
            <a:ext cx="5011738" cy="4127500"/>
          </a:xfrm>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34" charset="0"/>
                <a:ea typeface="MS PGothic" pitchFamily="34" charset="-128"/>
              </a:rPr>
              <a:t>The Special Session was a landmark, the first such Session devoted exclusively to children and the first to include them as official delegates. It was convened to review progress since the World Summit for Children in 1990 and re-energize global commitment to children's rights.</a:t>
            </a:r>
          </a:p>
          <a:p>
            <a:pPr>
              <a:spcBef>
                <a:spcPct val="0"/>
              </a:spcBef>
            </a:pPr>
            <a:endParaRPr lang="en-US" smtClean="0">
              <a:latin typeface="Arial" pitchFamily="34" charset="0"/>
              <a:ea typeface="MS PGothic"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498606-076A-49AE-9F3F-C7B849B96F8F}" type="slidenum">
              <a:rPr lang="fr-FR">
                <a:solidFill>
                  <a:srgbClr val="000000"/>
                </a:solidFill>
                <a:ea typeface="MS PGothic" pitchFamily="34" charset="-128"/>
              </a:rPr>
              <a:pPr fontAlgn="base">
                <a:spcBef>
                  <a:spcPct val="0"/>
                </a:spcBef>
                <a:spcAft>
                  <a:spcPct val="0"/>
                </a:spcAft>
              </a:pPr>
              <a:t>3</a:t>
            </a:fld>
            <a:endParaRPr lang="fr-FR">
              <a:solidFill>
                <a:srgbClr val="000000"/>
              </a:solidFill>
              <a:ea typeface="MS PGothic"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85121A-C66A-4C47-BF0B-6D504A39E5DF}" type="slidenum">
              <a:rPr lang="en-US">
                <a:solidFill>
                  <a:srgbClr val="000000"/>
                </a:solidFill>
              </a:rPr>
              <a:pPr fontAlgn="base">
                <a:spcBef>
                  <a:spcPct val="0"/>
                </a:spcBef>
                <a:spcAft>
                  <a:spcPct val="0"/>
                </a:spcAft>
              </a:pPr>
              <a:t>24</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000" smtClean="0">
                <a:latin typeface="Arial" pitchFamily="34" charset="0"/>
                <a:ea typeface="MS PGothic" pitchFamily="34" charset="-128"/>
              </a:rPr>
              <a:t>The goal of GAIN’s Nutrition Program is to </a:t>
            </a:r>
            <a:r>
              <a:rPr lang="en-US" sz="1000" smtClean="0">
                <a:latin typeface="Arial" pitchFamily="34" charset="0"/>
                <a:ea typeface="MS PGothic" pitchFamily="34" charset="-128"/>
              </a:rPr>
              <a:t>develop and deliver high quality population-based and targeted programs that will contribute to GAIN’s target of reaching 1 billion people. Population-based programs deliver staple foods and condiments fortified with vitamins and minerals to large populations through market-based approaches. GAIN’s National Food Fortification Program and the GAIN-UNICEF Universal Salt Iodization Partnership Project are population-based programs. Targeted programs deliver fortified food products including complementary foods and supplements to specific population groups including infants and young children, pregnant women and nursing mothers, school children, people suffering from infectious diseases, remote rural populations, refugees or displaced peoples as well as those seriously affected by the economic crisis. The Infant and Young Child Nutrition Program and the Nutrition and Infectious Diseases Program are targeted programs.  </a:t>
            </a:r>
          </a:p>
          <a:p>
            <a:pPr>
              <a:spcBef>
                <a:spcPct val="0"/>
              </a:spcBef>
            </a:pPr>
            <a:endParaRPr lang="en-US" sz="1000" smtClean="0">
              <a:solidFill>
                <a:srgbClr val="A2A4A4"/>
              </a:solidFill>
              <a:latin typeface="Arial" pitchFamily="34" charset="0"/>
              <a:ea typeface="MS PGothic" pitchFamily="34" charset="-128"/>
            </a:endParaRPr>
          </a:p>
          <a:p>
            <a:pPr>
              <a:spcBef>
                <a:spcPct val="0"/>
              </a:spcBef>
            </a:pPr>
            <a:r>
              <a:rPr lang="en-US" sz="1000" smtClean="0">
                <a:latin typeface="Arial" pitchFamily="34" charset="0"/>
                <a:ea typeface="MS PGothic" pitchFamily="34" charset="-128"/>
              </a:rPr>
              <a:t>The GAIN-UNICEF Universal Salt Iodization (USI) Partnership Project contributes to global efforts to eliminate iodine deficiency through salt iodization in 13 countries with the lowest coverage of iodized salt and the greatest burden of iodine deficiency. The project aims to reach 90 percent of the population in these 13 countries (Bangladesh, China, Egypt, Ethiopia, Ghana, India, Indonesia, Niger, Pakistan, Philippines, Russia, Senegal and Ukraine) with adequately iodized salt. By the end of the Project, the Partnership will have helped to reach more than 790 million people not yet covered by worldwide salt iodization programs, including more than 19 million new born infants every year.</a:t>
            </a:r>
          </a:p>
          <a:p>
            <a:pPr>
              <a:spcBef>
                <a:spcPct val="0"/>
              </a:spcBef>
            </a:pPr>
            <a:endParaRPr lang="en-US" sz="1000" smtClean="0">
              <a:latin typeface="Arial" pitchFamily="34" charset="0"/>
              <a:ea typeface="MS PGothic" pitchFamily="34" charset="-128"/>
            </a:endParaRPr>
          </a:p>
          <a:p>
            <a:pPr>
              <a:spcBef>
                <a:spcPct val="0"/>
              </a:spcBef>
            </a:pPr>
            <a:r>
              <a:rPr lang="en-GB" sz="1000" smtClean="0">
                <a:latin typeface="Arial" pitchFamily="34" charset="0"/>
                <a:ea typeface="MS PGothic" pitchFamily="34" charset="-128"/>
              </a:rPr>
              <a:t>All GAIN programs are supported by the GAIN premix facility (GPF). GPF provides services related to the procurement and certification of premix, a commercially prepared blend of vitamins and minerals used to fortify staple foods, to food fortification projects around the world. The Integrated Program Strategy will aggregate different project delivery strategies in five highly populous countries and regions with widespread malnutrition to increase the combined impact and reach of GAIN’s investment in a sustainable way. </a:t>
            </a:r>
            <a:endParaRPr lang="en-US" sz="1000" smtClean="0">
              <a:latin typeface="Arial" pitchFamily="34"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34" charset="0"/>
                <a:ea typeface="MS PGothic" pitchFamily="34" charset="-128"/>
              </a:rPr>
              <a:t>5 projects in infant and young child nutrition (new Philippines project), 18 projects in national food fortification (including new wheat flour and oil fortification project in Senegal), 13 projects in salt iodization</a:t>
            </a: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1CE026-1D0B-4AF2-8E48-03BA2C0CFC0C}" type="slidenum">
              <a:rPr lang="fr-FR">
                <a:solidFill>
                  <a:srgbClr val="FFFFFF"/>
                </a:solidFill>
              </a:rPr>
              <a:pPr fontAlgn="base">
                <a:spcBef>
                  <a:spcPct val="0"/>
                </a:spcBef>
                <a:spcAft>
                  <a:spcPct val="0"/>
                </a:spcAft>
              </a:pPr>
              <a:t>5</a:t>
            </a:fld>
            <a:endParaRPr lang="fr-FR">
              <a:solidFill>
                <a:srgbClr val="FFFFFF"/>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GAIN’s national level food fortification programs are currently operating in 18 countries with high levels of vitamin and mineral deficiencies. </a:t>
            </a:r>
          </a:p>
          <a:p>
            <a:pPr>
              <a:spcBef>
                <a:spcPct val="0"/>
              </a:spcBef>
            </a:pPr>
            <a:r>
              <a:rPr lang="en-US" smtClean="0"/>
              <a:t>All these programs are national in scale and not pilots. </a:t>
            </a:r>
          </a:p>
          <a:p>
            <a:pPr>
              <a:spcBef>
                <a:spcPct val="0"/>
              </a:spcBef>
            </a:pPr>
            <a:r>
              <a:rPr lang="en-US" smtClean="0"/>
              <a:t>These programs are guided at national level by National Fortification Alliances, which are multistakeholder alliances. </a:t>
            </a:r>
          </a:p>
          <a:p>
            <a:pPr>
              <a:spcBef>
                <a:spcPct val="0"/>
              </a:spcBef>
            </a:pPr>
            <a:r>
              <a:rPr lang="en-US" smtClean="0"/>
              <a:t>All the national programs are essentially public-private-partnerships. </a:t>
            </a:r>
          </a:p>
          <a:p>
            <a:pPr>
              <a:spcBef>
                <a:spcPct val="0"/>
              </a:spcBef>
            </a:pPr>
            <a:r>
              <a:rPr lang="en-US" smtClean="0"/>
              <a:t>The focus in these programs is to bring about systemic changes in the countries that will enable food fortification. </a:t>
            </a:r>
          </a:p>
          <a:p>
            <a:pPr>
              <a:spcBef>
                <a:spcPct val="0"/>
              </a:spcBef>
            </a:pPr>
            <a:r>
              <a:rPr lang="en-US" smtClean="0"/>
              <a:t>Measurement of public health impact is integral to all these programs. </a:t>
            </a:r>
          </a:p>
          <a:p>
            <a:pPr>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C956D8-E8F0-455B-8F69-A32862087639}" type="slidenum">
              <a:rPr lang="en-US">
                <a:solidFill>
                  <a:srgbClr val="000000"/>
                </a:solidFill>
              </a:rPr>
              <a:pPr fontAlgn="base">
                <a:spcBef>
                  <a:spcPct val="0"/>
                </a:spcBef>
                <a:spcAft>
                  <a:spcPct val="0"/>
                </a:spcAft>
              </a:pPr>
              <a:t>8</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17E00D-38E1-4885-993C-12344398A87C}" type="slidenum">
              <a:rPr lang="en-US">
                <a:solidFill>
                  <a:srgbClr val="000000"/>
                </a:solidFill>
              </a:rPr>
              <a:pPr fontAlgn="base">
                <a:spcBef>
                  <a:spcPct val="0"/>
                </a:spcBef>
                <a:spcAft>
                  <a:spcPct val="0"/>
                </a:spcAft>
              </a:pPr>
              <a:t>9</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4F856E-5DFD-4D78-9656-6438EEDDB107}" type="slidenum">
              <a:rPr lang="en-US">
                <a:solidFill>
                  <a:srgbClr val="000000"/>
                </a:solidFill>
              </a:rPr>
              <a:pPr fontAlgn="base">
                <a:spcBef>
                  <a:spcPct val="0"/>
                </a:spcBef>
                <a:spcAft>
                  <a:spcPct val="0"/>
                </a:spcAft>
              </a:pPr>
              <a:t>10</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21C14A-862A-478E-84A1-58EBF263DA83}" type="slidenum">
              <a:rPr lang="en-US">
                <a:solidFill>
                  <a:srgbClr val="000000"/>
                </a:solidFill>
              </a:rPr>
              <a:pPr fontAlgn="base">
                <a:spcBef>
                  <a:spcPct val="0"/>
                </a:spcBef>
                <a:spcAft>
                  <a:spcPct val="0"/>
                </a:spcAft>
              </a:pPr>
              <a:t>11</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58F5DA77-33FC-4B49-89EE-91B08536F23C}" type="slidenum">
              <a:rPr lang="fr-FR">
                <a:solidFill>
                  <a:srgbClr val="000000"/>
                </a:solidFill>
                <a:ea typeface="MS PGothic" pitchFamily="34" charset="-128"/>
              </a:rPr>
              <a:pPr defTabSz="908050" fontAlgn="base">
                <a:spcBef>
                  <a:spcPct val="0"/>
                </a:spcBef>
                <a:spcAft>
                  <a:spcPct val="0"/>
                </a:spcAft>
              </a:pPr>
              <a:t>13</a:t>
            </a:fld>
            <a:endParaRPr lang="fr-FR">
              <a:solidFill>
                <a:srgbClr val="000000"/>
              </a:solidFill>
              <a:ea typeface="MS PGothic" pitchFamily="34" charset="-128"/>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1">
              <a:spcBef>
                <a:spcPct val="0"/>
              </a:spcBef>
            </a:pPr>
            <a:r>
              <a:rPr lang="en-GB" smtClean="0">
                <a:latin typeface="Tahoma" pitchFamily="34" charset="0"/>
                <a:ea typeface="MS PGothic" pitchFamily="34" charset="-128"/>
              </a:rPr>
              <a:t>Follows effectiveness study carried out prior to program inception</a:t>
            </a:r>
          </a:p>
          <a:p>
            <a:pPr>
              <a:spcBef>
                <a:spcPct val="0"/>
              </a:spcBef>
            </a:pPr>
            <a:endParaRPr lang="fr-CH" smtClean="0">
              <a:latin typeface="Arial" pitchFamily="34" charset="0"/>
              <a:ea typeface="MS PGothic" pitchFamily="34" charset="-128"/>
            </a:endParaRPr>
          </a:p>
          <a:p>
            <a:pPr>
              <a:spcBef>
                <a:spcPct val="0"/>
              </a:spcBef>
            </a:pPr>
            <a:endParaRPr lang="fr-CH" smtClean="0">
              <a:latin typeface="Arial" pitchFamily="34" charset="0"/>
              <a:ea typeface="MS PGothic" pitchFamily="34" charset="-128"/>
            </a:endParaRPr>
          </a:p>
          <a:p>
            <a:pPr>
              <a:spcBef>
                <a:spcPct val="0"/>
              </a:spcBef>
            </a:pPr>
            <a:r>
              <a:rPr lang="fr-CH" smtClean="0">
                <a:latin typeface="Arial" pitchFamily="34" charset="0"/>
                <a:ea typeface="MS PGothic" pitchFamily="34" charset="-128"/>
              </a:rPr>
              <a:t>Soy sauce fortified with NaFeEDTA</a:t>
            </a:r>
            <a:endParaRPr lang="en-US" smtClean="0">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1">
    <p:spTree>
      <p:nvGrpSpPr>
        <p:cNvPr id="1" name=""/>
        <p:cNvGrpSpPr/>
        <p:nvPr/>
      </p:nvGrpSpPr>
      <p:grpSpPr>
        <a:xfrm>
          <a:off x="0" y="0"/>
          <a:ext cx="0" cy="0"/>
          <a:chOff x="0" y="0"/>
          <a:chExt cx="0" cy="0"/>
        </a:xfrm>
      </p:grpSpPr>
      <p:pic>
        <p:nvPicPr>
          <p:cNvPr id="4" name="Picture 11" descr="logo_url"/>
          <p:cNvPicPr>
            <a:picLocks noChangeAspect="1" noChangeArrowheads="1"/>
          </p:cNvPicPr>
          <p:nvPr userDrawn="1"/>
        </p:nvPicPr>
        <p:blipFill>
          <a:blip r:embed="rId2"/>
          <a:srcRect/>
          <a:stretch>
            <a:fillRect/>
          </a:stretch>
        </p:blipFill>
        <p:spPr bwMode="auto">
          <a:xfrm>
            <a:off x="6858000" y="381000"/>
            <a:ext cx="1930400" cy="1146175"/>
          </a:xfrm>
          <a:prstGeom prst="rect">
            <a:avLst/>
          </a:prstGeom>
          <a:noFill/>
          <a:ln w="9525">
            <a:noFill/>
            <a:miter lim="800000"/>
            <a:headEnd/>
            <a:tailEnd/>
          </a:ln>
        </p:spPr>
      </p:pic>
      <p:sp>
        <p:nvSpPr>
          <p:cNvPr id="17" name="Content Placeholder 2"/>
          <p:cNvSpPr>
            <a:spLocks noGrp="1"/>
          </p:cNvSpPr>
          <p:nvPr>
            <p:ph idx="10"/>
          </p:nvPr>
        </p:nvSpPr>
        <p:spPr>
          <a:xfrm>
            <a:off x="785786" y="1857364"/>
            <a:ext cx="7429552" cy="3911609"/>
          </a:xfrm>
          <a:prstGeom prst="rect">
            <a:avLst/>
          </a:prstGeom>
        </p:spPr>
        <p:txBody>
          <a:bodyPr/>
          <a:lstStyle>
            <a:lvl1pPr>
              <a:defRPr sz="2000">
                <a:solidFill>
                  <a:srgbClr val="B20838"/>
                </a:solidFill>
                <a:latin typeface="Arial" pitchFamily="34" charset="0"/>
                <a:cs typeface="Arial" pitchFamily="34" charset="0"/>
              </a:defRPr>
            </a:lvl1pPr>
            <a:lvl2pPr>
              <a:buFont typeface="Arial" pitchFamily="34" charset="0"/>
              <a:buChar char="•"/>
              <a:defRPr sz="1800">
                <a:solidFill>
                  <a:srgbClr val="A2A4A4"/>
                </a:solidFill>
                <a:latin typeface="Arial" pitchFamily="34" charset="0"/>
                <a:cs typeface="Arial" pitchFamily="34" charset="0"/>
              </a:defRPr>
            </a:lvl2pPr>
            <a:lvl3pPr>
              <a:buNone/>
              <a:defRPr sz="1600">
                <a:solidFill>
                  <a:srgbClr val="A2A4A4"/>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itle Placeholder 1"/>
          <p:cNvSpPr>
            <a:spLocks noGrp="1"/>
          </p:cNvSpPr>
          <p:nvPr>
            <p:ph type="title"/>
          </p:nvPr>
        </p:nvSpPr>
        <p:spPr>
          <a:xfrm>
            <a:off x="714348" y="857232"/>
            <a:ext cx="5357850" cy="488968"/>
          </a:xfrm>
          <a:prstGeom prst="rect">
            <a:avLst/>
          </a:prstGeom>
        </p:spPr>
        <p:txBody>
          <a:bodyPr vert="horz" lIns="91440" tIns="45720" rIns="91440" bIns="45720" rtlCol="0" anchor="ctr">
            <a:noAutofit/>
          </a:bodyPr>
          <a:lstStyle>
            <a:lvl1pPr algn="l">
              <a:defRPr sz="2800" baseline="0">
                <a:solidFill>
                  <a:srgbClr val="B20838"/>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SSION TITLE 3">
    <p:spTree>
      <p:nvGrpSpPr>
        <p:cNvPr id="1" name=""/>
        <p:cNvGrpSpPr/>
        <p:nvPr/>
      </p:nvGrpSpPr>
      <p:grpSpPr>
        <a:xfrm>
          <a:off x="0" y="0"/>
          <a:ext cx="0" cy="0"/>
          <a:chOff x="0" y="0"/>
          <a:chExt cx="0" cy="0"/>
        </a:xfrm>
      </p:grpSpPr>
      <p:pic>
        <p:nvPicPr>
          <p:cNvPr id="3" name="Picture 1" descr="T:\CAP\_CORPORATE\3 tools\presentations\New presentation\template\background session pages\jpeg\GAIN bowl.jpg"/>
          <p:cNvPicPr>
            <a:picLocks noChangeAspect="1" noChangeArrowheads="1"/>
          </p:cNvPicPr>
          <p:nvPr userDrawn="1"/>
        </p:nvPicPr>
        <p:blipFill>
          <a:blip r:embed="rId2"/>
          <a:srcRect/>
          <a:stretch>
            <a:fillRect/>
          </a:stretch>
        </p:blipFill>
        <p:spPr bwMode="auto">
          <a:xfrm>
            <a:off x="0" y="-12700"/>
            <a:ext cx="9144000" cy="6870700"/>
          </a:xfrm>
          <a:prstGeom prst="rect">
            <a:avLst/>
          </a:prstGeom>
          <a:noFill/>
          <a:ln w="9525">
            <a:noFill/>
            <a:miter lim="800000"/>
            <a:headEnd/>
            <a:tailEnd/>
          </a:ln>
        </p:spPr>
      </p:pic>
      <p:sp>
        <p:nvSpPr>
          <p:cNvPr id="7" name="Title Placeholder 1"/>
          <p:cNvSpPr>
            <a:spLocks noGrp="1"/>
          </p:cNvSpPr>
          <p:nvPr>
            <p:ph type="title"/>
          </p:nvPr>
        </p:nvSpPr>
        <p:spPr>
          <a:xfrm>
            <a:off x="571472" y="928670"/>
            <a:ext cx="5357850" cy="488968"/>
          </a:xfrm>
          <a:prstGeom prst="rect">
            <a:avLst/>
          </a:prstGeom>
        </p:spPr>
        <p:txBody>
          <a:bodyPr vert="horz" lIns="91440" tIns="45720" rIns="91440" bIns="45720" rtlCol="0" anchor="ctr">
            <a:noAutofit/>
          </a:bodyPr>
          <a:lstStyle>
            <a:lvl1pPr algn="l">
              <a:defRPr sz="2800" baseline="0">
                <a:solidFill>
                  <a:srgbClr val="A5002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SSION TITLE 3">
    <p:spTree>
      <p:nvGrpSpPr>
        <p:cNvPr id="1" name=""/>
        <p:cNvGrpSpPr/>
        <p:nvPr/>
      </p:nvGrpSpPr>
      <p:grpSpPr>
        <a:xfrm>
          <a:off x="0" y="0"/>
          <a:ext cx="0" cy="0"/>
          <a:chOff x="0" y="0"/>
          <a:chExt cx="0" cy="0"/>
        </a:xfrm>
      </p:grpSpPr>
      <p:pic>
        <p:nvPicPr>
          <p:cNvPr id="3" name="Picture 1" descr="T:\CAP\_CORPORATE\3 tools\presentations\New presentation\template\background session pages\jpeg\school feeding zambia1.jpg"/>
          <p:cNvPicPr>
            <a:picLocks noChangeAspect="1" noChangeArrowheads="1"/>
          </p:cNvPicPr>
          <p:nvPr userDrawn="1"/>
        </p:nvPicPr>
        <p:blipFill>
          <a:blip r:embed="rId2"/>
          <a:srcRect/>
          <a:stretch>
            <a:fillRect/>
          </a:stretch>
        </p:blipFill>
        <p:spPr bwMode="auto">
          <a:xfrm>
            <a:off x="0" y="-12700"/>
            <a:ext cx="9144000" cy="6870700"/>
          </a:xfrm>
          <a:prstGeom prst="rect">
            <a:avLst/>
          </a:prstGeom>
          <a:noFill/>
          <a:ln w="9525">
            <a:noFill/>
            <a:miter lim="800000"/>
            <a:headEnd/>
            <a:tailEnd/>
          </a:ln>
        </p:spPr>
      </p:pic>
      <p:sp>
        <p:nvSpPr>
          <p:cNvPr id="7" name="Title Placeholder 1"/>
          <p:cNvSpPr>
            <a:spLocks noGrp="1"/>
          </p:cNvSpPr>
          <p:nvPr>
            <p:ph type="title"/>
          </p:nvPr>
        </p:nvSpPr>
        <p:spPr>
          <a:xfrm>
            <a:off x="571472" y="928670"/>
            <a:ext cx="5357850" cy="488968"/>
          </a:xfrm>
          <a:prstGeom prst="rect">
            <a:avLst/>
          </a:prstGeom>
        </p:spPr>
        <p:txBody>
          <a:bodyPr vert="horz" lIns="91440" tIns="45720" rIns="91440" bIns="45720" rtlCol="0" anchor="ctr">
            <a:noAutofit/>
          </a:bodyPr>
          <a:lstStyle>
            <a:lvl1pPr algn="l">
              <a:defRPr sz="2800" baseline="0">
                <a:solidFill>
                  <a:srgbClr val="A5002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SSION TITLE 3">
    <p:spTree>
      <p:nvGrpSpPr>
        <p:cNvPr id="1" name=""/>
        <p:cNvGrpSpPr/>
        <p:nvPr/>
      </p:nvGrpSpPr>
      <p:grpSpPr>
        <a:xfrm>
          <a:off x="0" y="0"/>
          <a:ext cx="0" cy="0"/>
          <a:chOff x="0" y="0"/>
          <a:chExt cx="0" cy="0"/>
        </a:xfrm>
      </p:grpSpPr>
      <p:pic>
        <p:nvPicPr>
          <p:cNvPr id="3" name="Picture 1" descr="T:\CAP\_CORPORATE\3 tools\presentations\New presentation\template\background session pages\jpeg\morocco oil.jpg"/>
          <p:cNvPicPr>
            <a:picLocks noChangeAspect="1" noChangeArrowheads="1"/>
          </p:cNvPicPr>
          <p:nvPr userDrawn="1"/>
        </p:nvPicPr>
        <p:blipFill>
          <a:blip r:embed="rId2"/>
          <a:srcRect/>
          <a:stretch>
            <a:fillRect/>
          </a:stretch>
        </p:blipFill>
        <p:spPr bwMode="auto">
          <a:xfrm>
            <a:off x="0" y="-12700"/>
            <a:ext cx="9144000" cy="6870700"/>
          </a:xfrm>
          <a:prstGeom prst="rect">
            <a:avLst/>
          </a:prstGeom>
          <a:noFill/>
          <a:ln w="9525">
            <a:noFill/>
            <a:miter lim="800000"/>
            <a:headEnd/>
            <a:tailEnd/>
          </a:ln>
        </p:spPr>
      </p:pic>
      <p:sp>
        <p:nvSpPr>
          <p:cNvPr id="7" name="Title Placeholder 1"/>
          <p:cNvSpPr>
            <a:spLocks noGrp="1"/>
          </p:cNvSpPr>
          <p:nvPr>
            <p:ph type="title"/>
          </p:nvPr>
        </p:nvSpPr>
        <p:spPr>
          <a:xfrm>
            <a:off x="571472" y="928670"/>
            <a:ext cx="5357850" cy="488968"/>
          </a:xfrm>
          <a:prstGeom prst="rect">
            <a:avLst/>
          </a:prstGeom>
        </p:spPr>
        <p:txBody>
          <a:bodyPr vert="horz" lIns="91440" tIns="45720" rIns="91440" bIns="45720" rtlCol="0" anchor="ctr">
            <a:noAutofit/>
          </a:bodyPr>
          <a:lstStyle>
            <a:lvl1pPr algn="l">
              <a:defRPr sz="2800" baseline="0">
                <a:solidFill>
                  <a:srgbClr val="A5002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ESSION TITLE 3">
    <p:spTree>
      <p:nvGrpSpPr>
        <p:cNvPr id="1" name=""/>
        <p:cNvGrpSpPr/>
        <p:nvPr/>
      </p:nvGrpSpPr>
      <p:grpSpPr>
        <a:xfrm>
          <a:off x="0" y="0"/>
          <a:ext cx="0" cy="0"/>
          <a:chOff x="0" y="0"/>
          <a:chExt cx="0" cy="0"/>
        </a:xfrm>
      </p:grpSpPr>
      <p:pic>
        <p:nvPicPr>
          <p:cNvPr id="3" name="Picture 1" descr="T:\CAP\_CORPORATE\3 tools\presentations\New presentation\template\background session pages\jpeg\india dish.jpg"/>
          <p:cNvPicPr>
            <a:picLocks noChangeAspect="1" noChangeArrowheads="1"/>
          </p:cNvPicPr>
          <p:nvPr userDrawn="1"/>
        </p:nvPicPr>
        <p:blipFill>
          <a:blip r:embed="rId2"/>
          <a:srcRect/>
          <a:stretch>
            <a:fillRect/>
          </a:stretch>
        </p:blipFill>
        <p:spPr bwMode="auto">
          <a:xfrm>
            <a:off x="0" y="-12700"/>
            <a:ext cx="9144000" cy="6870700"/>
          </a:xfrm>
          <a:prstGeom prst="rect">
            <a:avLst/>
          </a:prstGeom>
          <a:noFill/>
          <a:ln w="9525">
            <a:noFill/>
            <a:miter lim="800000"/>
            <a:headEnd/>
            <a:tailEnd/>
          </a:ln>
        </p:spPr>
      </p:pic>
      <p:sp>
        <p:nvSpPr>
          <p:cNvPr id="7" name="Title Placeholder 1"/>
          <p:cNvSpPr>
            <a:spLocks noGrp="1"/>
          </p:cNvSpPr>
          <p:nvPr>
            <p:ph type="title"/>
          </p:nvPr>
        </p:nvSpPr>
        <p:spPr>
          <a:xfrm>
            <a:off x="571472" y="928670"/>
            <a:ext cx="5357850" cy="488968"/>
          </a:xfrm>
          <a:prstGeom prst="rect">
            <a:avLst/>
          </a:prstGeom>
        </p:spPr>
        <p:txBody>
          <a:bodyPr vert="horz" lIns="91440" tIns="45720" rIns="91440" bIns="45720" rtlCol="0" anchor="ctr">
            <a:noAutofit/>
          </a:bodyPr>
          <a:lstStyle>
            <a:lvl1pPr algn="l">
              <a:defRPr sz="2800" baseline="0">
                <a:solidFill>
                  <a:srgbClr val="A5002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ESSION TITLE 3">
    <p:spTree>
      <p:nvGrpSpPr>
        <p:cNvPr id="1" name=""/>
        <p:cNvGrpSpPr/>
        <p:nvPr/>
      </p:nvGrpSpPr>
      <p:grpSpPr>
        <a:xfrm>
          <a:off x="0" y="0"/>
          <a:ext cx="0" cy="0"/>
          <a:chOff x="0" y="0"/>
          <a:chExt cx="0" cy="0"/>
        </a:xfrm>
      </p:grpSpPr>
      <p:pic>
        <p:nvPicPr>
          <p:cNvPr id="3" name="Picture 1" descr="T:\CAP\_CORPORATE\3 tools\presentations\New presentation\template\background session pages\jpeg\zambia mill.jpg"/>
          <p:cNvPicPr>
            <a:picLocks noChangeAspect="1" noChangeArrowheads="1"/>
          </p:cNvPicPr>
          <p:nvPr userDrawn="1"/>
        </p:nvPicPr>
        <p:blipFill>
          <a:blip r:embed="rId2"/>
          <a:srcRect/>
          <a:stretch>
            <a:fillRect/>
          </a:stretch>
        </p:blipFill>
        <p:spPr bwMode="auto">
          <a:xfrm>
            <a:off x="0" y="-12700"/>
            <a:ext cx="9144000" cy="6870700"/>
          </a:xfrm>
          <a:prstGeom prst="rect">
            <a:avLst/>
          </a:prstGeom>
          <a:noFill/>
          <a:ln w="9525">
            <a:noFill/>
            <a:miter lim="800000"/>
            <a:headEnd/>
            <a:tailEnd/>
          </a:ln>
        </p:spPr>
      </p:pic>
      <p:sp>
        <p:nvSpPr>
          <p:cNvPr id="7" name="Title Placeholder 1"/>
          <p:cNvSpPr>
            <a:spLocks noGrp="1"/>
          </p:cNvSpPr>
          <p:nvPr>
            <p:ph type="title"/>
          </p:nvPr>
        </p:nvSpPr>
        <p:spPr>
          <a:xfrm>
            <a:off x="571472" y="928670"/>
            <a:ext cx="5357850" cy="488968"/>
          </a:xfrm>
          <a:prstGeom prst="rect">
            <a:avLst/>
          </a:prstGeom>
        </p:spPr>
        <p:txBody>
          <a:bodyPr vert="horz" lIns="91440" tIns="45720" rIns="91440" bIns="45720" rtlCol="0" anchor="ctr">
            <a:noAutofit/>
          </a:bodyPr>
          <a:lstStyle>
            <a:lvl1pPr algn="l">
              <a:defRPr sz="2800" baseline="0">
                <a:solidFill>
                  <a:srgbClr val="A5002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SESSION TITLE 3">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srcRect/>
          <a:stretch>
            <a:fillRect/>
          </a:stretch>
        </p:blipFill>
        <p:spPr bwMode="auto">
          <a:xfrm>
            <a:off x="0" y="-12700"/>
            <a:ext cx="9144000" cy="6870700"/>
          </a:xfrm>
          <a:prstGeom prst="rect">
            <a:avLst/>
          </a:prstGeom>
          <a:noFill/>
          <a:ln w="9525">
            <a:noFill/>
            <a:miter lim="800000"/>
            <a:headEnd/>
            <a:tailEnd/>
          </a:ln>
        </p:spPr>
      </p:pic>
      <p:sp>
        <p:nvSpPr>
          <p:cNvPr id="7" name="Title Placeholder 1"/>
          <p:cNvSpPr>
            <a:spLocks noGrp="1"/>
          </p:cNvSpPr>
          <p:nvPr>
            <p:ph type="title"/>
          </p:nvPr>
        </p:nvSpPr>
        <p:spPr>
          <a:xfrm>
            <a:off x="571472" y="928670"/>
            <a:ext cx="5357850" cy="488968"/>
          </a:xfrm>
          <a:prstGeom prst="rect">
            <a:avLst/>
          </a:prstGeom>
        </p:spPr>
        <p:txBody>
          <a:bodyPr vert="horz" lIns="91440" tIns="45720" rIns="91440" bIns="45720" rtlCol="0" anchor="ctr">
            <a:noAutofit/>
          </a:bodyPr>
          <a:lstStyle>
            <a:lvl1pPr algn="l">
              <a:defRPr sz="2800" baseline="0">
                <a:solidFill>
                  <a:srgbClr val="A5002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power_point_background [Converted].jpg"/>
          <p:cNvPicPr>
            <a:picLocks noChangeAspect="1" noChangeArrowheads="1"/>
          </p:cNvPicPr>
          <p:nvPr userDrawn="1"/>
        </p:nvPicPr>
        <p:blipFill>
          <a:blip r:embed="rId2"/>
          <a:srcRect/>
          <a:stretch>
            <a:fillRect/>
          </a:stretch>
        </p:blipFill>
        <p:spPr bwMode="auto">
          <a:xfrm>
            <a:off x="0" y="3340100"/>
            <a:ext cx="9150350" cy="3517900"/>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a:prstGeom prst="rect">
            <a:avLst/>
          </a:prstGeo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a:prstGeom prst="rect">
            <a:avLst/>
          </a:prstGeo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school feeding zambia1.jpg"/>
          <p:cNvPicPr>
            <a:picLocks noChangeAspect="1" noChangeArrowheads="1"/>
          </p:cNvPicPr>
          <p:nvPr userDrawn="1"/>
        </p:nvPicPr>
        <p:blipFill>
          <a:blip r:embed="rId2"/>
          <a:srcRect/>
          <a:stretch>
            <a:fillRect/>
          </a:stretch>
        </p:blipFill>
        <p:spPr bwMode="auto">
          <a:xfrm>
            <a:off x="0" y="3340100"/>
            <a:ext cx="9150350" cy="3517900"/>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a:prstGeom prst="rect">
            <a:avLst/>
          </a:prstGeo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a:prstGeom prst="rect">
            <a:avLst/>
          </a:prstGeo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south africa logo.jpg"/>
          <p:cNvPicPr>
            <a:picLocks noChangeAspect="1" noChangeArrowheads="1"/>
          </p:cNvPicPr>
          <p:nvPr userDrawn="1"/>
        </p:nvPicPr>
        <p:blipFill>
          <a:blip r:embed="rId2"/>
          <a:srcRect/>
          <a:stretch>
            <a:fillRect/>
          </a:stretch>
        </p:blipFill>
        <p:spPr bwMode="auto">
          <a:xfrm>
            <a:off x="0" y="3352800"/>
            <a:ext cx="9150350" cy="3505200"/>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a:prstGeom prst="rect">
            <a:avLst/>
          </a:prstGeo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a:prstGeom prst="rect">
            <a:avLst/>
          </a:prstGeo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zambia mill.jpg"/>
          <p:cNvPicPr>
            <a:picLocks noChangeAspect="1" noChangeArrowheads="1"/>
          </p:cNvPicPr>
          <p:nvPr userDrawn="1"/>
        </p:nvPicPr>
        <p:blipFill>
          <a:blip r:embed="rId2"/>
          <a:srcRect/>
          <a:stretch>
            <a:fillRect/>
          </a:stretch>
        </p:blipFill>
        <p:spPr bwMode="auto">
          <a:xfrm>
            <a:off x="0" y="3365500"/>
            <a:ext cx="9150350" cy="3492500"/>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a:prstGeom prst="rect">
            <a:avLst/>
          </a:prstGeo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a:prstGeom prst="rect">
            <a:avLst/>
          </a:prstGeo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2">
    <p:spTree>
      <p:nvGrpSpPr>
        <p:cNvPr id="1" name=""/>
        <p:cNvGrpSpPr/>
        <p:nvPr/>
      </p:nvGrpSpPr>
      <p:grpSpPr>
        <a:xfrm>
          <a:off x="0" y="0"/>
          <a:ext cx="0" cy="0"/>
          <a:chOff x="0" y="0"/>
          <a:chExt cx="0" cy="0"/>
        </a:xfrm>
      </p:grpSpPr>
      <p:pic>
        <p:nvPicPr>
          <p:cNvPr id="5" name="Picture 11" descr="logo_url"/>
          <p:cNvPicPr>
            <a:picLocks noChangeAspect="1" noChangeArrowheads="1"/>
          </p:cNvPicPr>
          <p:nvPr userDrawn="1"/>
        </p:nvPicPr>
        <p:blipFill>
          <a:blip r:embed="rId2"/>
          <a:srcRect/>
          <a:stretch>
            <a:fillRect/>
          </a:stretch>
        </p:blipFill>
        <p:spPr bwMode="auto">
          <a:xfrm>
            <a:off x="6858000" y="381000"/>
            <a:ext cx="1930400" cy="1146175"/>
          </a:xfrm>
          <a:prstGeom prst="rect">
            <a:avLst/>
          </a:prstGeom>
          <a:noFill/>
          <a:ln w="9525">
            <a:noFill/>
            <a:miter lim="800000"/>
            <a:headEnd/>
            <a:tailEnd/>
          </a:ln>
        </p:spPr>
      </p:pic>
      <p:sp>
        <p:nvSpPr>
          <p:cNvPr id="3" name="Content Placeholder 2"/>
          <p:cNvSpPr>
            <a:spLocks noGrp="1"/>
          </p:cNvSpPr>
          <p:nvPr>
            <p:ph idx="1"/>
          </p:nvPr>
        </p:nvSpPr>
        <p:spPr>
          <a:xfrm>
            <a:off x="571472" y="3214686"/>
            <a:ext cx="7786742" cy="2911477"/>
          </a:xfrm>
          <a:prstGeom prst="rect">
            <a:avLst/>
          </a:prstGeom>
        </p:spPr>
        <p:txBody>
          <a:bodyPr/>
          <a:lstStyle>
            <a:lvl1pPr>
              <a:defRPr sz="2000">
                <a:solidFill>
                  <a:srgbClr val="A2A4A4"/>
                </a:solidFill>
                <a:latin typeface="Arial" pitchFamily="34" charset="0"/>
                <a:cs typeface="Arial" pitchFamily="34" charset="0"/>
              </a:defRPr>
            </a:lvl1pPr>
            <a:lvl2pPr>
              <a:buFont typeface="Arial" pitchFamily="34" charset="0"/>
              <a:buChar char="•"/>
              <a:defRPr sz="1800">
                <a:solidFill>
                  <a:srgbClr val="A2A4A4"/>
                </a:solidFill>
                <a:latin typeface="Arial" pitchFamily="34" charset="0"/>
                <a:cs typeface="Arial" pitchFamily="34" charset="0"/>
              </a:defRPr>
            </a:lvl2pPr>
            <a:lvl3pPr>
              <a:buNone/>
              <a:defRPr sz="1600">
                <a:solidFill>
                  <a:srgbClr val="A2A4A4"/>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2"/>
          <p:cNvSpPr>
            <a:spLocks noGrp="1"/>
          </p:cNvSpPr>
          <p:nvPr>
            <p:ph type="body" idx="10"/>
          </p:nvPr>
        </p:nvSpPr>
        <p:spPr>
          <a:xfrm>
            <a:off x="571472" y="1785926"/>
            <a:ext cx="5143536" cy="1071570"/>
          </a:xfrm>
          <a:prstGeom prst="rect">
            <a:avLst/>
          </a:prstGeom>
        </p:spPr>
        <p:txBody>
          <a:bodyPr anchor="b"/>
          <a:lstStyle>
            <a:lvl1pPr marL="0" indent="0">
              <a:buNone/>
              <a:defRPr sz="2000">
                <a:solidFill>
                  <a:srgbClr val="B20838"/>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Title Placeholder 1"/>
          <p:cNvSpPr>
            <a:spLocks noGrp="1"/>
          </p:cNvSpPr>
          <p:nvPr>
            <p:ph type="title"/>
          </p:nvPr>
        </p:nvSpPr>
        <p:spPr>
          <a:xfrm>
            <a:off x="571472" y="928670"/>
            <a:ext cx="5357850" cy="488968"/>
          </a:xfrm>
          <a:prstGeom prst="rect">
            <a:avLst/>
          </a:prstGeom>
        </p:spPr>
        <p:txBody>
          <a:bodyPr vert="horz" lIns="91440" tIns="45720" rIns="91440" bIns="45720" rtlCol="0" anchor="ctr">
            <a:noAutofit/>
          </a:bodyPr>
          <a:lstStyle>
            <a:lvl1pPr algn="l">
              <a:defRPr sz="2800" baseline="0">
                <a:solidFill>
                  <a:srgbClr val="B20838"/>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india girl.jpg"/>
          <p:cNvPicPr>
            <a:picLocks noChangeAspect="1" noChangeArrowheads="1"/>
          </p:cNvPicPr>
          <p:nvPr userDrawn="1"/>
        </p:nvPicPr>
        <p:blipFill>
          <a:blip r:embed="rId2"/>
          <a:srcRect/>
          <a:stretch>
            <a:fillRect/>
          </a:stretch>
        </p:blipFill>
        <p:spPr bwMode="auto">
          <a:xfrm>
            <a:off x="0" y="3328988"/>
            <a:ext cx="9144000" cy="3529012"/>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a:prstGeom prst="rect">
            <a:avLst/>
          </a:prstGeo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a:prstGeom prst="rect">
            <a:avLst/>
          </a:prstGeo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salt.jpg"/>
          <p:cNvPicPr>
            <a:picLocks noChangeAspect="1" noChangeArrowheads="1"/>
          </p:cNvPicPr>
          <p:nvPr userDrawn="1"/>
        </p:nvPicPr>
        <p:blipFill>
          <a:blip r:embed="rId2"/>
          <a:srcRect/>
          <a:stretch>
            <a:fillRect/>
          </a:stretch>
        </p:blipFill>
        <p:spPr bwMode="auto">
          <a:xfrm>
            <a:off x="0" y="3328988"/>
            <a:ext cx="9144000" cy="3529012"/>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a:prstGeom prst="rect">
            <a:avLst/>
          </a:prstGeo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a:prstGeom prst="rect">
            <a:avLst/>
          </a:prstGeo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T:\CAP\_CORPORATE\3 tools\presentations\New presentation\template\background session pages\jpeg\BoardNY_HALF.jpg"/>
          <p:cNvPicPr>
            <a:picLocks noChangeAspect="1" noChangeArrowheads="1"/>
          </p:cNvPicPr>
          <p:nvPr userDrawn="1"/>
        </p:nvPicPr>
        <p:blipFill>
          <a:blip r:embed="rId2"/>
          <a:srcRect/>
          <a:stretch>
            <a:fillRect/>
          </a:stretch>
        </p:blipFill>
        <p:spPr bwMode="auto">
          <a:xfrm>
            <a:off x="0" y="3357563"/>
            <a:ext cx="9150350" cy="3505200"/>
          </a:xfrm>
          <a:prstGeom prst="rect">
            <a:avLst/>
          </a:prstGeom>
          <a:noFill/>
          <a:ln w="9525">
            <a:noFill/>
            <a:miter lim="800000"/>
            <a:headEnd/>
            <a:tailEnd/>
          </a:ln>
        </p:spPr>
      </p:pic>
      <p:sp>
        <p:nvSpPr>
          <p:cNvPr id="2" name="Title 1"/>
          <p:cNvSpPr>
            <a:spLocks noGrp="1"/>
          </p:cNvSpPr>
          <p:nvPr>
            <p:ph type="title"/>
          </p:nvPr>
        </p:nvSpPr>
        <p:spPr>
          <a:xfrm>
            <a:off x="714348" y="1285861"/>
            <a:ext cx="7772400" cy="928694"/>
          </a:xfrm>
          <a:prstGeom prst="rect">
            <a:avLst/>
          </a:prstGeom>
        </p:spPr>
        <p:txBody>
          <a:bodyPr anchor="t">
            <a:noAutofit/>
          </a:bodyPr>
          <a:lstStyle>
            <a:lvl1pPr algn="l">
              <a:defRPr sz="2400" b="0" cap="all">
                <a:solidFill>
                  <a:srgbClr val="B20838"/>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714348" y="2500306"/>
            <a:ext cx="7772400" cy="808039"/>
          </a:xfrm>
          <a:prstGeom prst="rect">
            <a:avLst/>
          </a:prstGeom>
        </p:spPr>
        <p:txBody>
          <a:bodyPr/>
          <a:lstStyle>
            <a:lvl1pPr marL="0" indent="0">
              <a:spcBef>
                <a:spcPts val="0"/>
              </a:spcBef>
              <a:buNone/>
              <a:defRPr sz="2000">
                <a:solidFill>
                  <a:srgbClr val="B2083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198438"/>
            <a:ext cx="6121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5650" y="1557338"/>
            <a:ext cx="7920038" cy="22082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55650" y="3917950"/>
            <a:ext cx="7920038" cy="2208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739775" y="6245225"/>
            <a:ext cx="2895600" cy="476250"/>
          </a:xfrm>
          <a:prstGeom prst="rect">
            <a:avLst/>
          </a:prstGeom>
        </p:spPr>
        <p:txBody>
          <a:bodyPr/>
          <a:lstStyle>
            <a:lvl1pPr>
              <a:defRPr sz="2400">
                <a:solidFill>
                  <a:srgbClr val="FFFFFF"/>
                </a:solidFill>
                <a:latin typeface="Arial" charset="0"/>
                <a:ea typeface="ＭＳ Ｐゴシック" pitchFamily="34" charset="-128"/>
                <a:cs typeface="+mn-cs"/>
              </a:defRPr>
            </a:lvl1pPr>
          </a:lstStyle>
          <a:p>
            <a:pPr>
              <a:defRPr/>
            </a:pPr>
            <a:r>
              <a:rPr lang="en-GB"/>
              <a:t>11 February 2010</a:t>
            </a:r>
          </a:p>
        </p:txBody>
      </p:sp>
      <p:sp>
        <p:nvSpPr>
          <p:cNvPr id="6" name="Slide Number Placeholder 5"/>
          <p:cNvSpPr>
            <a:spLocks noGrp="1" noChangeArrowheads="1"/>
          </p:cNvSpPr>
          <p:nvPr>
            <p:ph type="sldNum" sz="quarter" idx="11"/>
          </p:nvPr>
        </p:nvSpPr>
        <p:spPr>
          <a:xfrm>
            <a:off x="6553200" y="6245225"/>
            <a:ext cx="2133600" cy="476250"/>
          </a:xfrm>
          <a:prstGeom prst="rect">
            <a:avLst/>
          </a:prstGeom>
        </p:spPr>
        <p:txBody>
          <a:bodyPr/>
          <a:lstStyle>
            <a:lvl1pPr>
              <a:defRPr sz="2400">
                <a:solidFill>
                  <a:srgbClr val="FFFFFF"/>
                </a:solidFill>
                <a:latin typeface="Arial" charset="0"/>
                <a:ea typeface="ＭＳ Ｐゴシック" pitchFamily="34" charset="-128"/>
                <a:cs typeface="+mn-cs"/>
              </a:defRPr>
            </a:lvl1pPr>
          </a:lstStyle>
          <a:p>
            <a:pPr>
              <a:defRPr/>
            </a:pP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5" y="381000"/>
            <a:ext cx="6353175" cy="831850"/>
          </a:xfrm>
          <a:prstGeom prst="rect">
            <a:avLst/>
          </a:prstGeom>
        </p:spPr>
        <p:txBody>
          <a:bodyPr/>
          <a:lstStyle/>
          <a:p>
            <a:r>
              <a:rPr lang="en-US" smtClean="0"/>
              <a:t>Click to edit Master title style</a:t>
            </a:r>
            <a:endParaRPr lang="fr-CH"/>
          </a:p>
        </p:txBody>
      </p:sp>
      <p:sp>
        <p:nvSpPr>
          <p:cNvPr id="3" name="Content Placeholder 2"/>
          <p:cNvSpPr>
            <a:spLocks noGrp="1"/>
          </p:cNvSpPr>
          <p:nvPr>
            <p:ph idx="1"/>
          </p:nvPr>
        </p:nvSpPr>
        <p:spPr>
          <a:xfrm>
            <a:off x="422275" y="1687513"/>
            <a:ext cx="8299450" cy="44084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baladi bread1.jpg"/>
          <p:cNvPicPr>
            <a:picLocks noChangeAspect="1" noChangeArrowheads="1"/>
          </p:cNvPicPr>
          <p:nvPr/>
        </p:nvPicPr>
        <p:blipFill>
          <a:blip r:embed="rId2"/>
          <a:srcRect/>
          <a:stretch>
            <a:fillRect/>
          </a:stretch>
        </p:blipFill>
        <p:spPr bwMode="auto">
          <a:xfrm>
            <a:off x="0" y="3328988"/>
            <a:ext cx="9150350" cy="3529012"/>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BoardNY_HALF.jpg"/>
          <p:cNvPicPr>
            <a:picLocks noChangeAspect="1" noChangeArrowheads="1"/>
          </p:cNvPicPr>
          <p:nvPr/>
        </p:nvPicPr>
        <p:blipFill>
          <a:blip r:embed="rId2"/>
          <a:srcRect/>
          <a:stretch>
            <a:fillRect/>
          </a:stretch>
        </p:blipFill>
        <p:spPr bwMode="auto">
          <a:xfrm>
            <a:off x="0" y="3357563"/>
            <a:ext cx="9150350" cy="3505200"/>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china soy sauce.jpg"/>
          <p:cNvPicPr>
            <a:picLocks noChangeAspect="1" noChangeArrowheads="1"/>
          </p:cNvPicPr>
          <p:nvPr/>
        </p:nvPicPr>
        <p:blipFill>
          <a:blip r:embed="rId2"/>
          <a:srcRect/>
          <a:stretch>
            <a:fillRect/>
          </a:stretch>
        </p:blipFill>
        <p:spPr bwMode="auto">
          <a:xfrm>
            <a:off x="-6350" y="3340100"/>
            <a:ext cx="9150350" cy="3517900"/>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GAIN bowl.jpg"/>
          <p:cNvPicPr>
            <a:picLocks noChangeAspect="1" noChangeArrowheads="1"/>
          </p:cNvPicPr>
          <p:nvPr/>
        </p:nvPicPr>
        <p:blipFill>
          <a:blip r:embed="rId2"/>
          <a:srcRect/>
          <a:stretch>
            <a:fillRect/>
          </a:stretch>
        </p:blipFill>
        <p:spPr bwMode="auto">
          <a:xfrm>
            <a:off x="0" y="3340100"/>
            <a:ext cx="9150350" cy="3517900"/>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india dish.jpg"/>
          <p:cNvPicPr>
            <a:picLocks noChangeAspect="1" noChangeArrowheads="1"/>
          </p:cNvPicPr>
          <p:nvPr/>
        </p:nvPicPr>
        <p:blipFill>
          <a:blip r:embed="rId2"/>
          <a:srcRect/>
          <a:stretch>
            <a:fillRect/>
          </a:stretch>
        </p:blipFill>
        <p:spPr bwMode="auto">
          <a:xfrm>
            <a:off x="0" y="3340100"/>
            <a:ext cx="9137650" cy="3517900"/>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3" name="Picture 11" descr="logo_url"/>
          <p:cNvPicPr>
            <a:picLocks noChangeAspect="1" noChangeArrowheads="1"/>
          </p:cNvPicPr>
          <p:nvPr userDrawn="1"/>
        </p:nvPicPr>
        <p:blipFill>
          <a:blip r:embed="rId2"/>
          <a:srcRect/>
          <a:stretch>
            <a:fillRect/>
          </a:stretch>
        </p:blipFill>
        <p:spPr bwMode="auto">
          <a:xfrm>
            <a:off x="6858000" y="381000"/>
            <a:ext cx="1930400" cy="1146175"/>
          </a:xfrm>
          <a:prstGeom prst="rect">
            <a:avLst/>
          </a:prstGeom>
          <a:noFill/>
          <a:ln w="9525">
            <a:noFill/>
            <a:miter lim="800000"/>
            <a:headEnd/>
            <a:tailEnd/>
          </a:ln>
        </p:spPr>
      </p:pic>
      <p:grpSp>
        <p:nvGrpSpPr>
          <p:cNvPr id="4" name="Group 5"/>
          <p:cNvGrpSpPr>
            <a:grpSpLocks/>
          </p:cNvGrpSpPr>
          <p:nvPr userDrawn="1"/>
        </p:nvGrpSpPr>
        <p:grpSpPr bwMode="auto">
          <a:xfrm>
            <a:off x="363538" y="642938"/>
            <a:ext cx="1539875" cy="714375"/>
            <a:chOff x="256966" y="3874569"/>
            <a:chExt cx="1817664" cy="908832"/>
          </a:xfrm>
        </p:grpSpPr>
        <p:sp>
          <p:nvSpPr>
            <p:cNvPr id="5" name="Rectangle 4"/>
            <p:cNvSpPr/>
            <p:nvPr/>
          </p:nvSpPr>
          <p:spPr>
            <a:xfrm>
              <a:off x="256966" y="3874569"/>
              <a:ext cx="1817664" cy="908832"/>
            </a:xfrm>
            <a:prstGeom prst="rect">
              <a:avLst/>
            </a:prstGeom>
            <a:solidFill>
              <a:srgbClr val="B208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5"/>
            <p:cNvSpPr/>
            <p:nvPr/>
          </p:nvSpPr>
          <p:spPr>
            <a:xfrm>
              <a:off x="256966" y="3874569"/>
              <a:ext cx="1817664" cy="908832"/>
            </a:xfrm>
            <a:prstGeom prst="rect">
              <a:avLst/>
            </a:prstGeom>
          </p:spPr>
          <p:style>
            <a:lnRef idx="0">
              <a:scrgbClr r="0" g="0" b="0"/>
            </a:lnRef>
            <a:fillRef idx="0">
              <a:scrgbClr r="0" g="0" b="0"/>
            </a:fillRef>
            <a:effectRef idx="0">
              <a:scrgbClr r="0" g="0" b="0"/>
            </a:effectRef>
            <a:fontRef idx="minor">
              <a:schemeClr val="lt1"/>
            </a:fontRef>
          </p:style>
          <p:txBody>
            <a:bodyPr lIns="13335" tIns="13335" rIns="13335" bIns="13335" spcCol="1270" anchor="ctr"/>
            <a:lstStyle/>
            <a:p>
              <a:pPr algn="ctr" defTabSz="933450">
                <a:lnSpc>
                  <a:spcPct val="90000"/>
                </a:lnSpc>
                <a:spcAft>
                  <a:spcPct val="35000"/>
                </a:spcAft>
                <a:defRPr/>
              </a:pPr>
              <a:r>
                <a:rPr lang="en-US" dirty="0">
                  <a:solidFill>
                    <a:srgbClr val="FFFFFF"/>
                  </a:solidFill>
                  <a:latin typeface="Arial" pitchFamily="34" charset="0"/>
                  <a:cs typeface="Arial" pitchFamily="34" charset="0"/>
                </a:rPr>
                <a:t>Nutrition Programs</a:t>
              </a:r>
            </a:p>
          </p:txBody>
        </p:sp>
      </p:grpSp>
      <p:grpSp>
        <p:nvGrpSpPr>
          <p:cNvPr id="7" name="Group 9"/>
          <p:cNvGrpSpPr>
            <a:grpSpLocks/>
          </p:cNvGrpSpPr>
          <p:nvPr userDrawn="1"/>
        </p:nvGrpSpPr>
        <p:grpSpPr bwMode="auto">
          <a:xfrm>
            <a:off x="2000250" y="642938"/>
            <a:ext cx="1538288" cy="714375"/>
            <a:chOff x="2456340" y="3874569"/>
            <a:chExt cx="1817664" cy="908832"/>
          </a:xfrm>
        </p:grpSpPr>
        <p:sp>
          <p:nvSpPr>
            <p:cNvPr id="8" name="Rectangle 7"/>
            <p:cNvSpPr/>
            <p:nvPr/>
          </p:nvSpPr>
          <p:spPr>
            <a:xfrm>
              <a:off x="2456340" y="3874569"/>
              <a:ext cx="1817664" cy="90883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8"/>
            <p:cNvSpPr/>
            <p:nvPr/>
          </p:nvSpPr>
          <p:spPr>
            <a:xfrm>
              <a:off x="2456340" y="3874569"/>
              <a:ext cx="1817664" cy="908832"/>
            </a:xfrm>
            <a:prstGeom prst="rect">
              <a:avLst/>
            </a:prstGeom>
          </p:spPr>
          <p:style>
            <a:lnRef idx="0">
              <a:scrgbClr r="0" g="0" b="0"/>
            </a:lnRef>
            <a:fillRef idx="0">
              <a:scrgbClr r="0" g="0" b="0"/>
            </a:fillRef>
            <a:effectRef idx="0">
              <a:scrgbClr r="0" g="0" b="0"/>
            </a:effectRef>
            <a:fontRef idx="minor">
              <a:schemeClr val="lt1"/>
            </a:fontRef>
          </p:style>
          <p:txBody>
            <a:bodyPr lIns="13335" tIns="13335" rIns="13335" bIns="13335" spcCol="1270" anchor="ctr"/>
            <a:lstStyle/>
            <a:p>
              <a:pPr algn="ctr" defTabSz="933450">
                <a:lnSpc>
                  <a:spcPct val="90000"/>
                </a:lnSpc>
                <a:spcAft>
                  <a:spcPct val="35000"/>
                </a:spcAft>
                <a:defRPr/>
              </a:pPr>
              <a:r>
                <a:rPr lang="en-US" dirty="0">
                  <a:solidFill>
                    <a:srgbClr val="FFFFFF"/>
                  </a:solidFill>
                  <a:latin typeface="Arial" pitchFamily="34" charset="0"/>
                  <a:cs typeface="Arial" pitchFamily="34" charset="0"/>
                </a:rPr>
                <a:t>Partnerships</a:t>
              </a:r>
            </a:p>
          </p:txBody>
        </p:sp>
      </p:grpSp>
      <p:grpSp>
        <p:nvGrpSpPr>
          <p:cNvPr id="10" name="Group 13"/>
          <p:cNvGrpSpPr>
            <a:grpSpLocks/>
          </p:cNvGrpSpPr>
          <p:nvPr userDrawn="1"/>
        </p:nvGrpSpPr>
        <p:grpSpPr bwMode="auto">
          <a:xfrm>
            <a:off x="3643313" y="642938"/>
            <a:ext cx="1538287" cy="714375"/>
            <a:chOff x="4655713" y="3874569"/>
            <a:chExt cx="1817664" cy="908832"/>
          </a:xfrm>
        </p:grpSpPr>
        <p:sp>
          <p:nvSpPr>
            <p:cNvPr id="11" name="Rectangle 10"/>
            <p:cNvSpPr/>
            <p:nvPr/>
          </p:nvSpPr>
          <p:spPr>
            <a:xfrm>
              <a:off x="4655713" y="3874569"/>
              <a:ext cx="1817664" cy="90883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4655713" y="3874569"/>
              <a:ext cx="1817664" cy="908832"/>
            </a:xfrm>
            <a:prstGeom prst="rect">
              <a:avLst/>
            </a:prstGeom>
          </p:spPr>
          <p:style>
            <a:lnRef idx="0">
              <a:scrgbClr r="0" g="0" b="0"/>
            </a:lnRef>
            <a:fillRef idx="0">
              <a:scrgbClr r="0" g="0" b="0"/>
            </a:fillRef>
            <a:effectRef idx="0">
              <a:scrgbClr r="0" g="0" b="0"/>
            </a:effectRef>
            <a:fontRef idx="minor">
              <a:schemeClr val="lt1"/>
            </a:fontRef>
          </p:style>
          <p:txBody>
            <a:bodyPr lIns="13335" tIns="13335" rIns="13335" bIns="13335" spcCol="1270" anchor="ctr"/>
            <a:lstStyle/>
            <a:p>
              <a:pPr algn="ctr" defTabSz="933450">
                <a:lnSpc>
                  <a:spcPct val="90000"/>
                </a:lnSpc>
                <a:spcAft>
                  <a:spcPct val="35000"/>
                </a:spcAft>
                <a:defRPr/>
              </a:pPr>
              <a:r>
                <a:rPr lang="en-US" dirty="0">
                  <a:solidFill>
                    <a:srgbClr val="FFFFFF"/>
                  </a:solidFill>
                  <a:latin typeface="Arial" pitchFamily="34" charset="0"/>
                  <a:cs typeface="Arial" pitchFamily="34" charset="0"/>
                </a:rPr>
                <a:t>Performance Measurement</a:t>
              </a:r>
            </a:p>
          </p:txBody>
        </p:sp>
      </p:grpSp>
      <p:grpSp>
        <p:nvGrpSpPr>
          <p:cNvPr id="13" name="Group 16"/>
          <p:cNvGrpSpPr>
            <a:grpSpLocks/>
          </p:cNvGrpSpPr>
          <p:nvPr userDrawn="1"/>
        </p:nvGrpSpPr>
        <p:grpSpPr bwMode="auto">
          <a:xfrm>
            <a:off x="5286375" y="642938"/>
            <a:ext cx="1538288" cy="714375"/>
            <a:chOff x="6855087" y="3874569"/>
            <a:chExt cx="1817664" cy="908832"/>
          </a:xfrm>
        </p:grpSpPr>
        <p:sp>
          <p:nvSpPr>
            <p:cNvPr id="14" name="Rectangle 13"/>
            <p:cNvSpPr/>
            <p:nvPr/>
          </p:nvSpPr>
          <p:spPr>
            <a:xfrm>
              <a:off x="6855087" y="3874569"/>
              <a:ext cx="1817664" cy="90883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14"/>
            <p:cNvSpPr/>
            <p:nvPr/>
          </p:nvSpPr>
          <p:spPr>
            <a:xfrm>
              <a:off x="6855087" y="3874569"/>
              <a:ext cx="1817664" cy="908832"/>
            </a:xfrm>
            <a:prstGeom prst="rect">
              <a:avLst/>
            </a:prstGeom>
          </p:spPr>
          <p:style>
            <a:lnRef idx="0">
              <a:scrgbClr r="0" g="0" b="0"/>
            </a:lnRef>
            <a:fillRef idx="0">
              <a:scrgbClr r="0" g="0" b="0"/>
            </a:fillRef>
            <a:effectRef idx="0">
              <a:scrgbClr r="0" g="0" b="0"/>
            </a:effectRef>
            <a:fontRef idx="minor">
              <a:schemeClr val="lt1"/>
            </a:fontRef>
          </p:style>
          <p:txBody>
            <a:bodyPr lIns="13335" tIns="13335" rIns="13335" bIns="13335" spcCol="1270" anchor="ctr"/>
            <a:lstStyle/>
            <a:p>
              <a:pPr algn="ctr" defTabSz="933450">
                <a:lnSpc>
                  <a:spcPct val="90000"/>
                </a:lnSpc>
                <a:spcAft>
                  <a:spcPct val="35000"/>
                </a:spcAft>
                <a:defRPr/>
              </a:pPr>
              <a:r>
                <a:rPr lang="en-US" dirty="0">
                  <a:solidFill>
                    <a:srgbClr val="FFFFFF"/>
                  </a:solidFill>
                  <a:latin typeface="Arial" pitchFamily="34" charset="0"/>
                  <a:cs typeface="Arial" pitchFamily="34" charset="0"/>
                </a:rPr>
                <a:t>External Relations</a:t>
              </a:r>
            </a:p>
          </p:txBody>
        </p:sp>
      </p:grpSp>
      <p:sp>
        <p:nvSpPr>
          <p:cNvPr id="20" name="Content Placeholder 2"/>
          <p:cNvSpPr>
            <a:spLocks noGrp="1"/>
          </p:cNvSpPr>
          <p:nvPr>
            <p:ph idx="10"/>
          </p:nvPr>
        </p:nvSpPr>
        <p:spPr>
          <a:xfrm>
            <a:off x="357158" y="1857364"/>
            <a:ext cx="8143932" cy="4429156"/>
          </a:xfrm>
          <a:prstGeom prst="rect">
            <a:avLst/>
          </a:prstGeom>
        </p:spPr>
        <p:txBody>
          <a:bodyPr/>
          <a:lstStyle>
            <a:lvl1pPr>
              <a:defRPr sz="2000">
                <a:solidFill>
                  <a:srgbClr val="B20838"/>
                </a:solidFill>
                <a:latin typeface="Arial" pitchFamily="34" charset="0"/>
                <a:cs typeface="Arial" pitchFamily="34" charset="0"/>
              </a:defRPr>
            </a:lvl1pPr>
            <a:lvl2pPr>
              <a:buFont typeface="Arial" pitchFamily="34" charset="0"/>
              <a:buChar char="•"/>
              <a:defRPr sz="1800">
                <a:solidFill>
                  <a:srgbClr val="A2A4A4"/>
                </a:solidFill>
                <a:latin typeface="Arial" pitchFamily="34" charset="0"/>
                <a:cs typeface="Arial" pitchFamily="34" charset="0"/>
              </a:defRPr>
            </a:lvl2pPr>
            <a:lvl3pPr>
              <a:buNone/>
              <a:defRPr sz="1600">
                <a:solidFill>
                  <a:srgbClr val="A2A4A4"/>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morocco oil.jpg"/>
          <p:cNvPicPr>
            <a:picLocks noChangeAspect="1" noChangeArrowheads="1"/>
          </p:cNvPicPr>
          <p:nvPr/>
        </p:nvPicPr>
        <p:blipFill>
          <a:blip r:embed="rId2"/>
          <a:srcRect/>
          <a:stretch>
            <a:fillRect/>
          </a:stretch>
        </p:blipFill>
        <p:spPr bwMode="auto">
          <a:xfrm>
            <a:off x="0" y="3352800"/>
            <a:ext cx="9137650" cy="3505200"/>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power_point_background [Converted].jpg"/>
          <p:cNvPicPr>
            <a:picLocks noChangeAspect="1" noChangeArrowheads="1"/>
          </p:cNvPicPr>
          <p:nvPr/>
        </p:nvPicPr>
        <p:blipFill>
          <a:blip r:embed="rId2"/>
          <a:srcRect/>
          <a:stretch>
            <a:fillRect/>
          </a:stretch>
        </p:blipFill>
        <p:spPr bwMode="auto">
          <a:xfrm>
            <a:off x="0" y="3340100"/>
            <a:ext cx="9150350" cy="3517900"/>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school feeding zambia1.jpg"/>
          <p:cNvPicPr>
            <a:picLocks noChangeAspect="1" noChangeArrowheads="1"/>
          </p:cNvPicPr>
          <p:nvPr/>
        </p:nvPicPr>
        <p:blipFill>
          <a:blip r:embed="rId2"/>
          <a:srcRect/>
          <a:stretch>
            <a:fillRect/>
          </a:stretch>
        </p:blipFill>
        <p:spPr bwMode="auto">
          <a:xfrm>
            <a:off x="0" y="3340100"/>
            <a:ext cx="9150350" cy="3517900"/>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south africa logo.jpg"/>
          <p:cNvPicPr>
            <a:picLocks noChangeAspect="1" noChangeArrowheads="1"/>
          </p:cNvPicPr>
          <p:nvPr/>
        </p:nvPicPr>
        <p:blipFill>
          <a:blip r:embed="rId2"/>
          <a:srcRect/>
          <a:stretch>
            <a:fillRect/>
          </a:stretch>
        </p:blipFill>
        <p:spPr bwMode="auto">
          <a:xfrm>
            <a:off x="0" y="3352800"/>
            <a:ext cx="9150350" cy="3505200"/>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zambia mill.jpg"/>
          <p:cNvPicPr>
            <a:picLocks noChangeAspect="1" noChangeArrowheads="1"/>
          </p:cNvPicPr>
          <p:nvPr/>
        </p:nvPicPr>
        <p:blipFill>
          <a:blip r:embed="rId2"/>
          <a:srcRect/>
          <a:stretch>
            <a:fillRect/>
          </a:stretch>
        </p:blipFill>
        <p:spPr bwMode="auto">
          <a:xfrm>
            <a:off x="0" y="3365500"/>
            <a:ext cx="9150350" cy="3492500"/>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india girl.jpg"/>
          <p:cNvPicPr>
            <a:picLocks noChangeAspect="1" noChangeArrowheads="1"/>
          </p:cNvPicPr>
          <p:nvPr/>
        </p:nvPicPr>
        <p:blipFill>
          <a:blip r:embed="rId2"/>
          <a:srcRect/>
          <a:stretch>
            <a:fillRect/>
          </a:stretch>
        </p:blipFill>
        <p:spPr bwMode="auto">
          <a:xfrm>
            <a:off x="0" y="3328988"/>
            <a:ext cx="9144000" cy="3529012"/>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pic>
        <p:nvPicPr>
          <p:cNvPr id="4" name="Picture 2" descr="T:\CAP\_CORPORATE\3 tools\presentations\New presentation\template\background session pages\jpeg\salt.jpg"/>
          <p:cNvPicPr>
            <a:picLocks noChangeAspect="1" noChangeArrowheads="1"/>
          </p:cNvPicPr>
          <p:nvPr/>
        </p:nvPicPr>
        <p:blipFill>
          <a:blip r:embed="rId2"/>
          <a:srcRect/>
          <a:stretch>
            <a:fillRect/>
          </a:stretch>
        </p:blipFill>
        <p:spPr bwMode="auto">
          <a:xfrm>
            <a:off x="0" y="3328988"/>
            <a:ext cx="9144000" cy="3529012"/>
          </a:xfrm>
          <a:prstGeom prst="rect">
            <a:avLst/>
          </a:prstGeom>
          <a:noFill/>
          <a:ln w="9525">
            <a:noFill/>
            <a:miter lim="800000"/>
            <a:headEnd/>
            <a:tailEnd/>
          </a:ln>
        </p:spPr>
      </p:pic>
      <p:sp>
        <p:nvSpPr>
          <p:cNvPr id="2" name="Title 1"/>
          <p:cNvSpPr>
            <a:spLocks noGrp="1"/>
          </p:cNvSpPr>
          <p:nvPr>
            <p:ph type="ctrTitle"/>
          </p:nvPr>
        </p:nvSpPr>
        <p:spPr>
          <a:xfrm>
            <a:off x="714348" y="714356"/>
            <a:ext cx="5857916" cy="1285884"/>
          </a:xfrm>
        </p:spPr>
        <p:txBody>
          <a:bodyPr/>
          <a:lstStyle>
            <a:lvl1pPr>
              <a:defRPr cap="all"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28662" y="2285992"/>
            <a:ext cx="6400800" cy="1143008"/>
          </a:xfrm>
        </p:spPr>
        <p:txBody>
          <a:bodyPr>
            <a:noAutofit/>
          </a:bodyPr>
          <a:lstStyle>
            <a:lvl1pPr marL="0" indent="0" algn="l">
              <a:buNone/>
              <a:defRPr sz="2200">
                <a:solidFill>
                  <a:srgbClr val="B20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1514" y="428612"/>
            <a:ext cx="6115064" cy="1143000"/>
          </a:xfrm>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a:xfrm>
            <a:off x="642910" y="1671638"/>
            <a:ext cx="8229600" cy="468632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T:\CAP\_CORPORATE\3 tools\presentations\New presentation\template\background session pages\jpeg\BoardNY_HALF.jpg"/>
          <p:cNvPicPr>
            <a:picLocks noChangeAspect="1" noChangeArrowheads="1"/>
          </p:cNvPicPr>
          <p:nvPr/>
        </p:nvPicPr>
        <p:blipFill>
          <a:blip r:embed="rId2"/>
          <a:srcRect/>
          <a:stretch>
            <a:fillRect/>
          </a:stretch>
        </p:blipFill>
        <p:spPr bwMode="auto">
          <a:xfrm>
            <a:off x="0" y="3357563"/>
            <a:ext cx="9150350" cy="3505200"/>
          </a:xfrm>
          <a:prstGeom prst="rect">
            <a:avLst/>
          </a:prstGeom>
          <a:noFill/>
          <a:ln w="9525">
            <a:noFill/>
            <a:miter lim="800000"/>
            <a:headEnd/>
            <a:tailEnd/>
          </a:ln>
        </p:spPr>
      </p:pic>
      <p:sp>
        <p:nvSpPr>
          <p:cNvPr id="2" name="Title 1"/>
          <p:cNvSpPr>
            <a:spLocks noGrp="1"/>
          </p:cNvSpPr>
          <p:nvPr>
            <p:ph type="title"/>
          </p:nvPr>
        </p:nvSpPr>
        <p:spPr>
          <a:xfrm>
            <a:off x="714348" y="1285861"/>
            <a:ext cx="7772400" cy="928694"/>
          </a:xfrm>
        </p:spPr>
        <p:txBody>
          <a:bodyPr anchor="t">
            <a:noAutofit/>
          </a:bodyPr>
          <a:lstStyle>
            <a:lvl1pPr algn="l">
              <a:defRPr sz="2400" b="0" cap="all">
                <a:solidFill>
                  <a:srgbClr val="B20838"/>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714348" y="2500306"/>
            <a:ext cx="7772400" cy="808039"/>
          </a:xfrm>
        </p:spPr>
        <p:txBody>
          <a:bodyPr/>
          <a:lstStyle>
            <a:lvl1pPr marL="0" indent="0">
              <a:spcBef>
                <a:spcPts val="0"/>
              </a:spcBef>
              <a:buNone/>
              <a:defRPr sz="2000">
                <a:solidFill>
                  <a:srgbClr val="B2083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1514" y="437230"/>
            <a:ext cx="6115064" cy="1143000"/>
          </a:xfrm>
        </p:spPr>
        <p:txBody>
          <a:bodyPr/>
          <a:lstStyle/>
          <a:p>
            <a:r>
              <a:rPr lang="en-US" noProof="0" smtClean="0"/>
              <a:t>Click to edit Master title style</a:t>
            </a:r>
            <a:endParaRPr lang="en-GB" noProof="0" dirty="0"/>
          </a:p>
        </p:txBody>
      </p:sp>
      <p:sp>
        <p:nvSpPr>
          <p:cNvPr id="3" name="Content Placeholder 2"/>
          <p:cNvSpPr>
            <a:spLocks noGrp="1"/>
          </p:cNvSpPr>
          <p:nvPr>
            <p:ph sz="half" idx="1"/>
          </p:nvPr>
        </p:nvSpPr>
        <p:spPr>
          <a:xfrm>
            <a:off x="642910" y="1785926"/>
            <a:ext cx="385289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572000" y="1785926"/>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4" name="Picture 11" descr="logo_url"/>
          <p:cNvPicPr>
            <a:picLocks noChangeAspect="1" noChangeArrowheads="1"/>
          </p:cNvPicPr>
          <p:nvPr userDrawn="1"/>
        </p:nvPicPr>
        <p:blipFill>
          <a:blip r:embed="rId2"/>
          <a:srcRect/>
          <a:stretch>
            <a:fillRect/>
          </a:stretch>
        </p:blipFill>
        <p:spPr bwMode="auto">
          <a:xfrm>
            <a:off x="6858000" y="381000"/>
            <a:ext cx="1930400" cy="1146175"/>
          </a:xfrm>
          <a:prstGeom prst="rect">
            <a:avLst/>
          </a:prstGeom>
          <a:noFill/>
          <a:ln w="9525">
            <a:noFill/>
            <a:miter lim="800000"/>
            <a:headEnd/>
            <a:tailEnd/>
          </a:ln>
        </p:spPr>
      </p:pic>
      <p:sp>
        <p:nvSpPr>
          <p:cNvPr id="10" name="Content Placeholder 2"/>
          <p:cNvSpPr>
            <a:spLocks noGrp="1"/>
          </p:cNvSpPr>
          <p:nvPr>
            <p:ph idx="1"/>
          </p:nvPr>
        </p:nvSpPr>
        <p:spPr>
          <a:xfrm>
            <a:off x="571472" y="2071679"/>
            <a:ext cx="7358114" cy="3857652"/>
          </a:xfrm>
          <a:prstGeom prst="rect">
            <a:avLst/>
          </a:prstGeom>
        </p:spPr>
        <p:txBody>
          <a:bodyPr/>
          <a:lstStyle>
            <a:lvl1pPr>
              <a:buNone/>
              <a:defRPr sz="1800">
                <a:solidFill>
                  <a:srgbClr val="595959"/>
                </a:solidFill>
                <a:latin typeface="Arial" pitchFamily="34" charset="0"/>
                <a:cs typeface="Arial" pitchFamily="34" charset="0"/>
              </a:defRPr>
            </a:lvl1pPr>
            <a:lvl2pPr>
              <a:buFont typeface="Arial" pitchFamily="34" charset="0"/>
              <a:buChar char="•"/>
              <a:defRPr sz="1600">
                <a:solidFill>
                  <a:srgbClr val="B8A299"/>
                </a:solidFill>
                <a:latin typeface="Arial" pitchFamily="34" charset="0"/>
                <a:cs typeface="Arial" pitchFamily="34" charset="0"/>
              </a:defRPr>
            </a:lvl2pPr>
            <a:lvl3pPr>
              <a:buNone/>
              <a:defRPr/>
            </a:lvl3pPr>
          </a:lstStyle>
          <a:p>
            <a:pPr lvl="0"/>
            <a:endParaRPr lang="en-US" dirty="0" smtClean="0"/>
          </a:p>
        </p:txBody>
      </p:sp>
      <p:sp>
        <p:nvSpPr>
          <p:cNvPr id="12" name="Title Placeholder 1"/>
          <p:cNvSpPr>
            <a:spLocks noGrp="1"/>
          </p:cNvSpPr>
          <p:nvPr>
            <p:ph type="title"/>
          </p:nvPr>
        </p:nvSpPr>
        <p:spPr>
          <a:xfrm>
            <a:off x="571472" y="928670"/>
            <a:ext cx="5357850" cy="488968"/>
          </a:xfrm>
          <a:prstGeom prst="rect">
            <a:avLst/>
          </a:prstGeom>
        </p:spPr>
        <p:txBody>
          <a:bodyPr vert="horz" lIns="91440" tIns="45720" rIns="91440" bIns="45720" rtlCol="0" anchor="ctr">
            <a:noAutofit/>
          </a:bodyPr>
          <a:lstStyle>
            <a:lvl1pPr algn="l">
              <a:defRPr sz="2800" baseline="0">
                <a:solidFill>
                  <a:srgbClr val="B20838"/>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8788" y="474164"/>
            <a:ext cx="6115064" cy="1071570"/>
          </a:xfrm>
        </p:spPr>
        <p:txBody>
          <a:bodyPr/>
          <a:lstStyle>
            <a:lvl1pPr>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714348" y="1714488"/>
            <a:ext cx="378304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714348" y="2354250"/>
            <a:ext cx="3783040" cy="3951288"/>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
        <p:nvSpPr>
          <p:cNvPr id="5" name="Text Placeholder 4"/>
          <p:cNvSpPr>
            <a:spLocks noGrp="1"/>
          </p:cNvSpPr>
          <p:nvPr>
            <p:ph type="body" sz="quarter" idx="3"/>
          </p:nvPr>
        </p:nvSpPr>
        <p:spPr>
          <a:xfrm>
            <a:off x="4786314" y="1714488"/>
            <a:ext cx="3857652"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786314" y="2354250"/>
            <a:ext cx="3857652" cy="3951288"/>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1536" y="428604"/>
            <a:ext cx="6115064" cy="1143000"/>
          </a:xfrm>
        </p:spPr>
        <p:txBody>
          <a:bodyPr/>
          <a:lstStyle/>
          <a:p>
            <a:r>
              <a:rPr lang="en-US" noProof="0" smtClean="0"/>
              <a:t>Click to edit Master title style</a:t>
            </a:r>
            <a:endParaRPr lang="en-GB" noProof="0"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5686436" cy="1162050"/>
          </a:xfrm>
        </p:spPr>
        <p:txBody>
          <a:bodyPr>
            <a:noAutofit/>
          </a:bodyPr>
          <a:lstStyle>
            <a:lvl1pPr algn="l">
              <a:defRPr sz="2400" b="0"/>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0" y="1785926"/>
            <a:ext cx="5111750" cy="4340237"/>
          </a:xfrm>
        </p:spPr>
        <p:txBody>
          <a:bodyPr/>
          <a:lstStyle>
            <a:lvl1pPr>
              <a:defRPr sz="24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
        <p:nvSpPr>
          <p:cNvPr id="4" name="Text Placeholder 3"/>
          <p:cNvSpPr>
            <a:spLocks noGrp="1"/>
          </p:cNvSpPr>
          <p:nvPr>
            <p:ph type="body" sz="half" idx="2"/>
          </p:nvPr>
        </p:nvSpPr>
        <p:spPr>
          <a:xfrm>
            <a:off x="642911" y="1785926"/>
            <a:ext cx="2786082" cy="4340237"/>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10" y="500042"/>
            <a:ext cx="5486400" cy="928694"/>
          </a:xfrm>
        </p:spPr>
        <p:txBody>
          <a:bodyPr>
            <a:noAutofit/>
          </a:bodyPr>
          <a:lstStyle>
            <a:lvl1pPr algn="l">
              <a:defRPr sz="2400" b="0"/>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642910" y="1714488"/>
            <a:ext cx="7786742" cy="4043362"/>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642910" y="5929330"/>
            <a:ext cx="6143668" cy="5715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6115064" cy="1143000"/>
          </a:xfrm>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642910" y="1714488"/>
            <a:ext cx="8043890" cy="4572032"/>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28802"/>
            <a:ext cx="2057400" cy="4197361"/>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SSION TITLE 1">
    <p:spTree>
      <p:nvGrpSpPr>
        <p:cNvPr id="1" name=""/>
        <p:cNvGrpSpPr/>
        <p:nvPr/>
      </p:nvGrpSpPr>
      <p:grpSpPr>
        <a:xfrm>
          <a:off x="0" y="0"/>
          <a:ext cx="0" cy="0"/>
          <a:chOff x="0" y="0"/>
          <a:chExt cx="0" cy="0"/>
        </a:xfrm>
      </p:grpSpPr>
      <p:pic>
        <p:nvPicPr>
          <p:cNvPr id="5" name="Picture 1" descr="C:\Documents and Settings\mmonzeglio\Desktop\Picture1.png"/>
          <p:cNvPicPr>
            <a:picLocks noChangeAspect="1" noChangeArrowheads="1"/>
          </p:cNvPicPr>
          <p:nvPr userDrawn="1"/>
        </p:nvPicPr>
        <p:blipFill>
          <a:blip r:embed="rId2"/>
          <a:srcRect/>
          <a:stretch>
            <a:fillRect/>
          </a:stretch>
        </p:blipFill>
        <p:spPr bwMode="auto">
          <a:xfrm>
            <a:off x="0" y="-12700"/>
            <a:ext cx="9144000" cy="6870700"/>
          </a:xfrm>
          <a:prstGeom prst="rect">
            <a:avLst/>
          </a:prstGeom>
          <a:noFill/>
          <a:ln w="9525">
            <a:noFill/>
            <a:miter lim="800000"/>
            <a:headEnd/>
            <a:tailEnd/>
          </a:ln>
        </p:spPr>
      </p:pic>
      <p:sp>
        <p:nvSpPr>
          <p:cNvPr id="7" name="Title Placeholder 1"/>
          <p:cNvSpPr>
            <a:spLocks noGrp="1"/>
          </p:cNvSpPr>
          <p:nvPr>
            <p:ph type="title"/>
          </p:nvPr>
        </p:nvSpPr>
        <p:spPr>
          <a:xfrm>
            <a:off x="428596" y="928670"/>
            <a:ext cx="5786478" cy="500066"/>
          </a:xfrm>
          <a:prstGeom prst="rect">
            <a:avLst/>
          </a:prstGeom>
        </p:spPr>
        <p:txBody>
          <a:bodyPr vert="horz" lIns="91440" tIns="45720" rIns="91440" bIns="45720" rtlCol="0" anchor="ctr">
            <a:normAutofit/>
          </a:bodyPr>
          <a:lstStyle>
            <a:lvl1pPr algn="l">
              <a:defRPr sz="3600" b="1" baseline="0">
                <a:solidFill>
                  <a:srgbClr val="A50021"/>
                </a:solidFill>
                <a:latin typeface="Arial" pitchFamily="34" charset="0"/>
                <a:cs typeface="Arial"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428596" y="1785938"/>
            <a:ext cx="5786450" cy="428616"/>
          </a:xfrm>
          <a:prstGeom prst="rect">
            <a:avLst/>
          </a:prstGeom>
        </p:spPr>
        <p:txBody>
          <a:bodyPr/>
          <a:lstStyle>
            <a:lvl1pPr>
              <a:buNone/>
              <a:defRPr sz="2400">
                <a:solidFill>
                  <a:srgbClr val="A50021"/>
                </a:solidFill>
                <a:latin typeface="Arial" pitchFamily="34" charset="0"/>
                <a:cs typeface="Arial" pitchFamily="34" charset="0"/>
              </a:defRPr>
            </a:lvl1pPr>
          </a:lstStyle>
          <a:p>
            <a:pPr lvl="0"/>
            <a:r>
              <a:rPr lang="en-US" dirty="0" smtClean="0"/>
              <a:t>Click to edit Master text style</a:t>
            </a:r>
          </a:p>
        </p:txBody>
      </p:sp>
      <p:sp>
        <p:nvSpPr>
          <p:cNvPr id="12" name="Text Placeholder 11"/>
          <p:cNvSpPr>
            <a:spLocks noGrp="1"/>
          </p:cNvSpPr>
          <p:nvPr>
            <p:ph type="body" sz="quarter" idx="11"/>
          </p:nvPr>
        </p:nvSpPr>
        <p:spPr>
          <a:xfrm>
            <a:off x="500062" y="3214686"/>
            <a:ext cx="3214682" cy="357187"/>
          </a:xfrm>
          <a:prstGeom prst="rect">
            <a:avLst/>
          </a:prstGeom>
        </p:spPr>
        <p:txBody>
          <a:bodyPr/>
          <a:lstStyle>
            <a:lvl1pPr>
              <a:buNone/>
              <a:defRPr sz="1800">
                <a:solidFill>
                  <a:srgbClr val="A2A4A4"/>
                </a:solidFill>
                <a:latin typeface="Arial" pitchFamily="34" charset="0"/>
                <a:cs typeface="Arial" pitchFamily="34" charset="0"/>
              </a:defRPr>
            </a:lvl1pPr>
          </a:lstStyle>
          <a:p>
            <a:pPr lvl="0"/>
            <a:r>
              <a:rPr lang="en-US" dirty="0" smtClean="0"/>
              <a:t>Click to edit Master text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TITLE 2">
    <p:spTree>
      <p:nvGrpSpPr>
        <p:cNvPr id="1" name=""/>
        <p:cNvGrpSpPr/>
        <p:nvPr/>
      </p:nvGrpSpPr>
      <p:grpSpPr>
        <a:xfrm>
          <a:off x="0" y="0"/>
          <a:ext cx="0" cy="0"/>
          <a:chOff x="0" y="0"/>
          <a:chExt cx="0" cy="0"/>
        </a:xfrm>
      </p:grpSpPr>
      <p:pic>
        <p:nvPicPr>
          <p:cNvPr id="3" name="Picture 1" descr="C:\Documents and Settings\mmonzeglio\Desktop\Picture2.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itle Placeholder 1"/>
          <p:cNvSpPr>
            <a:spLocks noGrp="1"/>
          </p:cNvSpPr>
          <p:nvPr>
            <p:ph type="title"/>
          </p:nvPr>
        </p:nvSpPr>
        <p:spPr>
          <a:xfrm>
            <a:off x="571472" y="928670"/>
            <a:ext cx="5357850" cy="488968"/>
          </a:xfrm>
          <a:prstGeom prst="rect">
            <a:avLst/>
          </a:prstGeom>
        </p:spPr>
        <p:txBody>
          <a:bodyPr vert="horz" lIns="91440" tIns="45720" rIns="91440" bIns="45720" rtlCol="0" anchor="ctr">
            <a:noAutofit/>
          </a:bodyPr>
          <a:lstStyle>
            <a:lvl1pPr algn="l">
              <a:defRPr sz="2800" baseline="0">
                <a:solidFill>
                  <a:srgbClr val="A5002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1" descr="Image 2.png"/>
          <p:cNvPicPr>
            <a:picLocks noChangeAspect="1"/>
          </p:cNvPicPr>
          <p:nvPr userDrawn="1"/>
        </p:nvPicPr>
        <p:blipFill>
          <a:blip r:embed="rId2"/>
          <a:srcRect/>
          <a:stretch>
            <a:fillRect/>
          </a:stretch>
        </p:blipFill>
        <p:spPr bwMode="auto">
          <a:xfrm>
            <a:off x="17463" y="0"/>
            <a:ext cx="9126537" cy="6858000"/>
          </a:xfrm>
          <a:prstGeom prst="rect">
            <a:avLst/>
          </a:prstGeom>
          <a:noFill/>
          <a:ln w="9525">
            <a:noFill/>
            <a:miter lim="800000"/>
            <a:headEnd/>
            <a:tailEnd/>
          </a:ln>
        </p:spPr>
      </p:pic>
      <p:sp>
        <p:nvSpPr>
          <p:cNvPr id="4" name="Title Placeholder 1"/>
          <p:cNvSpPr>
            <a:spLocks noGrp="1"/>
          </p:cNvSpPr>
          <p:nvPr>
            <p:ph type="title"/>
          </p:nvPr>
        </p:nvSpPr>
        <p:spPr>
          <a:xfrm>
            <a:off x="571472" y="928670"/>
            <a:ext cx="5357850" cy="488968"/>
          </a:xfrm>
          <a:prstGeom prst="rect">
            <a:avLst/>
          </a:prstGeom>
        </p:spPr>
        <p:txBody>
          <a:bodyPr vert="horz" lIns="91440" tIns="45720" rIns="91440" bIns="45720" rtlCol="0" anchor="ctr">
            <a:noAutofit/>
          </a:bodyPr>
          <a:lstStyle>
            <a:lvl1pPr algn="l">
              <a:defRPr sz="2800" baseline="0">
                <a:solidFill>
                  <a:srgbClr val="A5002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SSION TITLE 3">
    <p:spTree>
      <p:nvGrpSpPr>
        <p:cNvPr id="1" name=""/>
        <p:cNvGrpSpPr/>
        <p:nvPr/>
      </p:nvGrpSpPr>
      <p:grpSpPr>
        <a:xfrm>
          <a:off x="0" y="0"/>
          <a:ext cx="0" cy="0"/>
          <a:chOff x="0" y="0"/>
          <a:chExt cx="0" cy="0"/>
        </a:xfrm>
      </p:grpSpPr>
      <p:pic>
        <p:nvPicPr>
          <p:cNvPr id="3" name="Picture 1" descr="C:\Documents and Settings\mmonzeglio\Desktop\Picture3.png"/>
          <p:cNvPicPr>
            <a:picLocks noChangeAspect="1" noChangeArrowheads="1"/>
          </p:cNvPicPr>
          <p:nvPr userDrawn="1"/>
        </p:nvPicPr>
        <p:blipFill>
          <a:blip r:embed="rId2"/>
          <a:srcRect/>
          <a:stretch>
            <a:fillRect/>
          </a:stretch>
        </p:blipFill>
        <p:spPr bwMode="auto">
          <a:xfrm>
            <a:off x="0" y="-12700"/>
            <a:ext cx="9144000" cy="6870700"/>
          </a:xfrm>
          <a:prstGeom prst="rect">
            <a:avLst/>
          </a:prstGeom>
          <a:noFill/>
          <a:ln w="9525">
            <a:noFill/>
            <a:miter lim="800000"/>
            <a:headEnd/>
            <a:tailEnd/>
          </a:ln>
        </p:spPr>
      </p:pic>
      <p:sp>
        <p:nvSpPr>
          <p:cNvPr id="7" name="Title Placeholder 1"/>
          <p:cNvSpPr>
            <a:spLocks noGrp="1"/>
          </p:cNvSpPr>
          <p:nvPr>
            <p:ph type="title"/>
          </p:nvPr>
        </p:nvSpPr>
        <p:spPr>
          <a:xfrm>
            <a:off x="571472" y="928670"/>
            <a:ext cx="5357850" cy="488968"/>
          </a:xfrm>
          <a:prstGeom prst="rect">
            <a:avLst/>
          </a:prstGeom>
        </p:spPr>
        <p:txBody>
          <a:bodyPr vert="horz" lIns="91440" tIns="45720" rIns="91440" bIns="45720" rtlCol="0" anchor="ctr">
            <a:noAutofit/>
          </a:bodyPr>
          <a:lstStyle>
            <a:lvl1pPr algn="l">
              <a:defRPr sz="2800" baseline="0">
                <a:solidFill>
                  <a:srgbClr val="A5002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SSION TITLE 3">
    <p:spTree>
      <p:nvGrpSpPr>
        <p:cNvPr id="1" name=""/>
        <p:cNvGrpSpPr/>
        <p:nvPr/>
      </p:nvGrpSpPr>
      <p:grpSpPr>
        <a:xfrm>
          <a:off x="0" y="0"/>
          <a:ext cx="0" cy="0"/>
          <a:chOff x="0" y="0"/>
          <a:chExt cx="0" cy="0"/>
        </a:xfrm>
      </p:grpSpPr>
      <p:pic>
        <p:nvPicPr>
          <p:cNvPr id="3" name="Picture 1" descr="T:\CAP\_CORPORATE\3 tools\presentations\New presentation\template\background session pages\jpeg\baladi bread.jpg"/>
          <p:cNvPicPr>
            <a:picLocks noChangeAspect="1" noChangeArrowheads="1"/>
          </p:cNvPicPr>
          <p:nvPr userDrawn="1"/>
        </p:nvPicPr>
        <p:blipFill>
          <a:blip r:embed="rId2"/>
          <a:srcRect/>
          <a:stretch>
            <a:fillRect/>
          </a:stretch>
        </p:blipFill>
        <p:spPr bwMode="auto">
          <a:xfrm>
            <a:off x="0" y="-12700"/>
            <a:ext cx="9144000" cy="6870700"/>
          </a:xfrm>
          <a:prstGeom prst="rect">
            <a:avLst/>
          </a:prstGeom>
          <a:noFill/>
          <a:ln w="9525">
            <a:noFill/>
            <a:miter lim="800000"/>
            <a:headEnd/>
            <a:tailEnd/>
          </a:ln>
        </p:spPr>
      </p:pic>
      <p:sp>
        <p:nvSpPr>
          <p:cNvPr id="7" name="Title Placeholder 1"/>
          <p:cNvSpPr>
            <a:spLocks noGrp="1"/>
          </p:cNvSpPr>
          <p:nvPr>
            <p:ph type="title"/>
          </p:nvPr>
        </p:nvSpPr>
        <p:spPr>
          <a:xfrm>
            <a:off x="571472" y="928670"/>
            <a:ext cx="5357850" cy="488968"/>
          </a:xfrm>
          <a:prstGeom prst="rect">
            <a:avLst/>
          </a:prstGeom>
        </p:spPr>
        <p:txBody>
          <a:bodyPr vert="horz" lIns="91440" tIns="45720" rIns="91440" bIns="45720" rtlCol="0" anchor="ctr">
            <a:noAutofit/>
          </a:bodyPr>
          <a:lstStyle>
            <a:lvl1pPr algn="l">
              <a:defRPr sz="2800" baseline="0">
                <a:solidFill>
                  <a:srgbClr val="A5002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1.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45" r:id="rId24"/>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2"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pitchFamily="-112"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pitchFamily="-112"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pitchFamily="-112"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pitchFamily="-11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61150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8" name="Picture 11" descr="logo_url"/>
          <p:cNvPicPr>
            <a:picLocks noChangeAspect="1" noChangeArrowheads="1"/>
          </p:cNvPicPr>
          <p:nvPr/>
        </p:nvPicPr>
        <p:blipFill>
          <a:blip r:embed="rId24"/>
          <a:srcRect/>
          <a:stretch>
            <a:fillRect/>
          </a:stretch>
        </p:blipFill>
        <p:spPr bwMode="auto">
          <a:xfrm>
            <a:off x="6858000" y="381000"/>
            <a:ext cx="1930400" cy="1146175"/>
          </a:xfrm>
          <a:prstGeom prst="rect">
            <a:avLst/>
          </a:prstGeom>
          <a:noFill/>
          <a:ln w="9525">
            <a:noFill/>
            <a:miter lim="800000"/>
            <a:headEnd/>
            <a:tailEnd/>
          </a:ln>
        </p:spPr>
      </p:pic>
      <p:sp>
        <p:nvSpPr>
          <p:cNvPr id="8" name="Content Placeholder 2"/>
          <p:cNvSpPr txBox="1">
            <a:spLocks/>
          </p:cNvSpPr>
          <p:nvPr/>
        </p:nvSpPr>
        <p:spPr>
          <a:xfrm>
            <a:off x="1071563" y="2214563"/>
            <a:ext cx="7429500" cy="3911600"/>
          </a:xfrm>
          <a:prstGeom prst="rect">
            <a:avLst/>
          </a:prstGeom>
        </p:spPr>
        <p:txBody>
          <a:bodyPr/>
          <a:lstStyle>
            <a:lvl1pPr>
              <a:defRPr sz="2400">
                <a:solidFill>
                  <a:srgbClr val="292929"/>
                </a:solidFill>
                <a:latin typeface="Arial" pitchFamily="34" charset="0"/>
                <a:cs typeface="Arial" pitchFamily="34" charset="0"/>
              </a:defRPr>
            </a:lvl1pPr>
            <a:lvl2pPr>
              <a:buFont typeface="Arial" pitchFamily="34" charset="0"/>
              <a:buChar char="•"/>
              <a:defRPr sz="2000">
                <a:solidFill>
                  <a:srgbClr val="292929"/>
                </a:solidFill>
                <a:latin typeface="Arial" pitchFamily="34" charset="0"/>
                <a:cs typeface="Arial" pitchFamily="34" charset="0"/>
              </a:defRPr>
            </a:lvl2pPr>
            <a:lvl3pPr>
              <a:buFont typeface="Arial" pitchFamily="34" charset="0"/>
              <a:buChar char="•"/>
              <a:defRPr sz="2000">
                <a:solidFill>
                  <a:srgbClr val="292929"/>
                </a:solidFill>
                <a:latin typeface="Arial" pitchFamily="34" charset="0"/>
                <a:cs typeface="Arial" pitchFamily="34" charset="0"/>
              </a:defRPr>
            </a:lvl3pPr>
            <a:lvl4pPr>
              <a:buFont typeface="Arial" pitchFamily="34" charset="0"/>
              <a:buChar char="•"/>
              <a:defRPr sz="1800">
                <a:solidFill>
                  <a:srgbClr val="292929"/>
                </a:solidFill>
              </a:defRPr>
            </a:lvl4pPr>
            <a:lvl5pPr>
              <a:buFont typeface="Arial" pitchFamily="34" charset="0"/>
              <a:buChar char="•"/>
              <a:defRPr sz="1800">
                <a:solidFill>
                  <a:srgbClr val="292929"/>
                </a:solidFill>
              </a:defRPr>
            </a:lvl5pPr>
          </a:lstStyle>
          <a:p>
            <a:pPr marL="342900" indent="-342900" eaLnBrk="0" fontAlgn="auto" hangingPunct="0">
              <a:spcBef>
                <a:spcPct val="20000"/>
              </a:spcBef>
              <a:spcAft>
                <a:spcPts val="0"/>
              </a:spcAft>
              <a:buFont typeface="Arial" charset="0"/>
              <a:buNone/>
              <a:defRPr/>
            </a:pPr>
            <a:endParaRPr lang="en-US" sz="1800" dirty="0" smtClean="0">
              <a:latin typeface="Calibri"/>
            </a:endParaRPr>
          </a:p>
        </p:txBody>
      </p:sp>
      <p:sp>
        <p:nvSpPr>
          <p:cNvPr id="9" name="Title Placeholder 1"/>
          <p:cNvSpPr txBox="1">
            <a:spLocks/>
          </p:cNvSpPr>
          <p:nvPr/>
        </p:nvSpPr>
        <p:spPr>
          <a:xfrm>
            <a:off x="571500" y="928688"/>
            <a:ext cx="5357813" cy="1143000"/>
          </a:xfrm>
          <a:prstGeom prst="rect">
            <a:avLst/>
          </a:prstGeom>
        </p:spPr>
        <p:txBody>
          <a:bodyPr>
            <a:normAutofit/>
          </a:bodyPr>
          <a:lstStyle>
            <a:lvl1pPr algn="l">
              <a:defRPr sz="2400" baseline="0">
                <a:solidFill>
                  <a:srgbClr val="B20838"/>
                </a:solidFill>
                <a:latin typeface="Arial" pitchFamily="34" charset="0"/>
                <a:cs typeface="Arial" pitchFamily="34" charset="0"/>
              </a:defRPr>
            </a:lvl1pPr>
          </a:lstStyle>
          <a:p>
            <a:pPr eaLnBrk="0" fontAlgn="auto" hangingPunct="0">
              <a:spcBef>
                <a:spcPts val="0"/>
              </a:spcBef>
              <a:spcAft>
                <a:spcPts val="0"/>
              </a:spcAft>
              <a:defRPr/>
            </a:pPr>
            <a:endParaRPr lang="en-GB" dirty="0"/>
          </a:p>
        </p:txBody>
      </p:sp>
      <p:sp>
        <p:nvSpPr>
          <p:cNvPr id="11" name="TextBox 10"/>
          <p:cNvSpPr txBox="1"/>
          <p:nvPr/>
        </p:nvSpPr>
        <p:spPr>
          <a:xfrm>
            <a:off x="8429625" y="6286500"/>
            <a:ext cx="428625" cy="307975"/>
          </a:xfrm>
          <a:prstGeom prst="rect">
            <a:avLst/>
          </a:prstGeom>
          <a:noFill/>
        </p:spPr>
        <p:txBody>
          <a:bodyPr>
            <a:spAutoFit/>
          </a:bodyPr>
          <a:lstStyle/>
          <a:p>
            <a:pPr algn="r" fontAlgn="auto">
              <a:spcBef>
                <a:spcPts val="0"/>
              </a:spcBef>
              <a:spcAft>
                <a:spcPts val="0"/>
              </a:spcAft>
              <a:defRPr/>
            </a:pPr>
            <a:fld id="{F1482910-BA9F-48AD-92FD-585036E3D031}" type="slidenum">
              <a:rPr lang="en-GB" sz="1400">
                <a:solidFill>
                  <a:srgbClr val="292929"/>
                </a:solidFill>
                <a:latin typeface="+mn-lt"/>
              </a:rPr>
              <a:pPr algn="r" fontAlgn="auto">
                <a:spcBef>
                  <a:spcPts val="0"/>
                </a:spcBef>
                <a:spcAft>
                  <a:spcPts val="0"/>
                </a:spcAft>
                <a:defRPr/>
              </a:pPr>
              <a:t>‹#›</a:t>
            </a:fld>
            <a:endParaRPr lang="en-GB" sz="1400" dirty="0">
              <a:solidFill>
                <a:srgbClr val="292929"/>
              </a:solidFill>
              <a:latin typeface="+mn-lt"/>
            </a:endParaRP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46" r:id="rId13"/>
    <p:sldLayoutId id="2147483790"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Lst>
  <p:txStyles>
    <p:titleStyle>
      <a:lvl1pPr algn="l" rtl="0" eaLnBrk="0" fontAlgn="base" hangingPunct="0">
        <a:spcBef>
          <a:spcPct val="0"/>
        </a:spcBef>
        <a:spcAft>
          <a:spcPct val="0"/>
        </a:spcAft>
        <a:defRPr sz="2400" kern="1200">
          <a:solidFill>
            <a:srgbClr val="B20838"/>
          </a:solidFill>
          <a:latin typeface="Arial" pitchFamily="34" charset="0"/>
          <a:ea typeface="+mj-ea"/>
          <a:cs typeface="Arial" pitchFamily="34" charset="0"/>
        </a:defRPr>
      </a:lvl1pPr>
      <a:lvl2pPr algn="l" rtl="0" eaLnBrk="0" fontAlgn="base" hangingPunct="0">
        <a:spcBef>
          <a:spcPct val="0"/>
        </a:spcBef>
        <a:spcAft>
          <a:spcPct val="0"/>
        </a:spcAft>
        <a:defRPr sz="2400">
          <a:solidFill>
            <a:srgbClr val="B20838"/>
          </a:solidFill>
          <a:latin typeface="Arial" charset="0"/>
          <a:cs typeface="Arial" charset="0"/>
        </a:defRPr>
      </a:lvl2pPr>
      <a:lvl3pPr algn="l" rtl="0" eaLnBrk="0" fontAlgn="base" hangingPunct="0">
        <a:spcBef>
          <a:spcPct val="0"/>
        </a:spcBef>
        <a:spcAft>
          <a:spcPct val="0"/>
        </a:spcAft>
        <a:defRPr sz="2400">
          <a:solidFill>
            <a:srgbClr val="B20838"/>
          </a:solidFill>
          <a:latin typeface="Arial" charset="0"/>
          <a:cs typeface="Arial" charset="0"/>
        </a:defRPr>
      </a:lvl3pPr>
      <a:lvl4pPr algn="l" rtl="0" eaLnBrk="0" fontAlgn="base" hangingPunct="0">
        <a:spcBef>
          <a:spcPct val="0"/>
        </a:spcBef>
        <a:spcAft>
          <a:spcPct val="0"/>
        </a:spcAft>
        <a:defRPr sz="2400">
          <a:solidFill>
            <a:srgbClr val="B20838"/>
          </a:solidFill>
          <a:latin typeface="Arial" charset="0"/>
          <a:cs typeface="Arial" charset="0"/>
        </a:defRPr>
      </a:lvl4pPr>
      <a:lvl5pPr algn="l" rtl="0" eaLnBrk="0" fontAlgn="base" hangingPunct="0">
        <a:spcBef>
          <a:spcPct val="0"/>
        </a:spcBef>
        <a:spcAft>
          <a:spcPct val="0"/>
        </a:spcAft>
        <a:defRPr sz="2400">
          <a:solidFill>
            <a:srgbClr val="B20838"/>
          </a:solidFill>
          <a:latin typeface="Arial" charset="0"/>
          <a:cs typeface="Arial" charset="0"/>
        </a:defRPr>
      </a:lvl5pPr>
      <a:lvl6pPr marL="457200" algn="l" rtl="0" eaLnBrk="1" fontAlgn="base" hangingPunct="1">
        <a:spcBef>
          <a:spcPct val="0"/>
        </a:spcBef>
        <a:spcAft>
          <a:spcPct val="0"/>
        </a:spcAft>
        <a:defRPr sz="2400">
          <a:solidFill>
            <a:srgbClr val="B20838"/>
          </a:solidFill>
          <a:latin typeface="Arial" charset="0"/>
          <a:cs typeface="Arial" charset="0"/>
        </a:defRPr>
      </a:lvl6pPr>
      <a:lvl7pPr marL="914400" algn="l" rtl="0" eaLnBrk="1" fontAlgn="base" hangingPunct="1">
        <a:spcBef>
          <a:spcPct val="0"/>
        </a:spcBef>
        <a:spcAft>
          <a:spcPct val="0"/>
        </a:spcAft>
        <a:defRPr sz="2400">
          <a:solidFill>
            <a:srgbClr val="B20838"/>
          </a:solidFill>
          <a:latin typeface="Arial" charset="0"/>
          <a:cs typeface="Arial" charset="0"/>
        </a:defRPr>
      </a:lvl7pPr>
      <a:lvl8pPr marL="1371600" algn="l" rtl="0" eaLnBrk="1" fontAlgn="base" hangingPunct="1">
        <a:spcBef>
          <a:spcPct val="0"/>
        </a:spcBef>
        <a:spcAft>
          <a:spcPct val="0"/>
        </a:spcAft>
        <a:defRPr sz="2400">
          <a:solidFill>
            <a:srgbClr val="B20838"/>
          </a:solidFill>
          <a:latin typeface="Arial" charset="0"/>
          <a:cs typeface="Arial" charset="0"/>
        </a:defRPr>
      </a:lvl8pPr>
      <a:lvl9pPr marL="1828800" algn="l" rtl="0" eaLnBrk="1" fontAlgn="base" hangingPunct="1">
        <a:spcBef>
          <a:spcPct val="0"/>
        </a:spcBef>
        <a:spcAft>
          <a:spcPct val="0"/>
        </a:spcAft>
        <a:defRPr sz="2400">
          <a:solidFill>
            <a:srgbClr val="B20838"/>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29292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000" kern="1200">
          <a:solidFill>
            <a:srgbClr val="292929"/>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rgbClr val="292929"/>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292929"/>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29292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jshchen@ilsichina.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4375" y="714375"/>
            <a:ext cx="5857875" cy="1285875"/>
          </a:xfrm>
        </p:spPr>
        <p:txBody>
          <a:bodyPr/>
          <a:lstStyle/>
          <a:p>
            <a:pPr algn="l">
              <a:defRPr/>
            </a:pPr>
            <a:r>
              <a:rPr lang="en-US" sz="2400" b="1" dirty="0" smtClean="0">
                <a:solidFill>
                  <a:schemeClr val="accent2"/>
                </a:solidFill>
                <a:ea typeface="ＭＳ Ｐゴシック" pitchFamily="-112" charset="-128"/>
              </a:rPr>
              <a:t>Food Fortification as a Strategy for Nutrition Delivery- Does it Work?</a:t>
            </a:r>
            <a:br>
              <a:rPr lang="en-US" sz="2400" b="1" dirty="0" smtClean="0">
                <a:solidFill>
                  <a:schemeClr val="accent2"/>
                </a:solidFill>
                <a:ea typeface="ＭＳ Ｐゴシック" pitchFamily="-112" charset="-128"/>
              </a:rPr>
            </a:br>
            <a:r>
              <a:rPr lang="en-US" sz="1200" b="1" dirty="0" smtClean="0">
                <a:solidFill>
                  <a:schemeClr val="accent2"/>
                </a:solidFill>
                <a:ea typeface="ＭＳ Ｐゴシック" pitchFamily="-112" charset="-128"/>
              </a:rPr>
              <a:t/>
            </a:r>
            <a:br>
              <a:rPr lang="en-US" sz="1200" b="1" dirty="0" smtClean="0">
                <a:solidFill>
                  <a:schemeClr val="accent2"/>
                </a:solidFill>
                <a:ea typeface="ＭＳ Ｐゴシック" pitchFamily="-112" charset="-128"/>
              </a:rPr>
            </a:br>
            <a:r>
              <a:rPr lang="en-US" sz="1600" b="1" dirty="0" smtClean="0">
                <a:solidFill>
                  <a:srgbClr val="00040C"/>
                </a:solidFill>
                <a:ea typeface="ＭＳ Ｐゴシック" pitchFamily="-112" charset="-128"/>
              </a:rPr>
              <a:t>GAIN’s  experience around the world in fortification</a:t>
            </a:r>
            <a:endParaRPr lang="en-US" sz="1600" dirty="0">
              <a:solidFill>
                <a:srgbClr val="00040C"/>
              </a:solidFill>
              <a:ea typeface="ＭＳ Ｐゴシック" pitchFamily="-112" charset="-128"/>
            </a:endParaRPr>
          </a:p>
        </p:txBody>
      </p:sp>
      <p:sp>
        <p:nvSpPr>
          <p:cNvPr id="38915" name="Subtitle 4"/>
          <p:cNvSpPr>
            <a:spLocks noGrp="1"/>
          </p:cNvSpPr>
          <p:nvPr>
            <p:ph type="subTitle" idx="1"/>
          </p:nvPr>
        </p:nvSpPr>
        <p:spPr bwMode="auto">
          <a:xfrm>
            <a:off x="928688" y="2286000"/>
            <a:ext cx="6400800" cy="1143000"/>
          </a:xfrm>
          <a:noFill/>
          <a:ln>
            <a:miter lim="800000"/>
            <a:headEnd/>
            <a:tailEnd/>
          </a:ln>
        </p:spPr>
        <p:txBody>
          <a:bodyPr vert="horz" wrap="square" lIns="91440" tIns="45720" rIns="91440" bIns="45720" numCol="1" anchor="t" anchorCtr="0" compatLnSpc="1">
            <a:prstTxWarp prst="textNoShape">
              <a:avLst/>
            </a:prstTxWarp>
          </a:bodyPr>
          <a:lstStyle/>
          <a:p>
            <a:r>
              <a:rPr lang="en-US" sz="2000" smtClean="0"/>
              <a:t>Dr R Sankar, </a:t>
            </a:r>
            <a:r>
              <a:rPr lang="en-US" sz="1400" i="1" smtClean="0"/>
              <a:t>MD, MNAMS, FICP</a:t>
            </a:r>
            <a:endParaRPr lang="en-US" sz="1600" i="1" smtClean="0"/>
          </a:p>
          <a:p>
            <a:r>
              <a:rPr lang="en-US" sz="1200" smtClean="0">
                <a:solidFill>
                  <a:schemeClr val="accent2"/>
                </a:solidFill>
              </a:rPr>
              <a:t>Senior Manager and Regional Representative</a:t>
            </a:r>
          </a:p>
          <a:p>
            <a:r>
              <a:rPr lang="en-US" sz="1200" smtClean="0">
                <a:solidFill>
                  <a:schemeClr val="accent2"/>
                </a:solidFill>
              </a:rPr>
              <a:t>Global Alliance for Improved Nutrition</a:t>
            </a:r>
          </a:p>
          <a:p>
            <a:endParaRPr lang="en-US" sz="1100" smtClean="0"/>
          </a:p>
          <a:p>
            <a:r>
              <a:rPr lang="en-US" sz="1600" b="1" smtClean="0">
                <a:solidFill>
                  <a:srgbClr val="00040C"/>
                </a:solidFill>
              </a:rPr>
              <a:t>Micronutrient Fortification of Foods: Science, Application &amp; Management</a:t>
            </a:r>
          </a:p>
          <a:p>
            <a:r>
              <a:rPr lang="en-US" sz="1400" b="1" smtClean="0"/>
              <a:t>January 7, 2011</a:t>
            </a:r>
          </a:p>
          <a:p>
            <a:r>
              <a:rPr lang="en-US" sz="1400" b="1" smtClean="0"/>
              <a:t>New Delhi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714375" y="857250"/>
            <a:ext cx="5357813" cy="488950"/>
          </a:xfrm>
          <a:noFill/>
          <a:ln>
            <a:miter lim="800000"/>
            <a:headEnd/>
            <a:tailEnd/>
          </a:ln>
        </p:spPr>
        <p:txBody>
          <a:bodyPr wrap="square" numCol="1" anchorCtr="0" compatLnSpc="1">
            <a:prstTxWarp prst="textNoShape">
              <a:avLst/>
            </a:prstTxWarp>
          </a:bodyPr>
          <a:lstStyle/>
          <a:p>
            <a:r>
              <a:rPr lang="en-US" b="1" smtClean="0">
                <a:solidFill>
                  <a:schemeClr val="accent2"/>
                </a:solidFill>
              </a:rPr>
              <a:t>National Fortification Program</a:t>
            </a:r>
            <a:endParaRPr lang="en-US" b="1" smtClean="0"/>
          </a:p>
        </p:txBody>
      </p:sp>
      <p:sp>
        <p:nvSpPr>
          <p:cNvPr id="48131" name="TextBox 6"/>
          <p:cNvSpPr txBox="1">
            <a:spLocks noChangeArrowheads="1"/>
          </p:cNvSpPr>
          <p:nvPr/>
        </p:nvSpPr>
        <p:spPr bwMode="auto">
          <a:xfrm>
            <a:off x="2057400" y="1828800"/>
            <a:ext cx="2514600" cy="369888"/>
          </a:xfrm>
          <a:prstGeom prst="rect">
            <a:avLst/>
          </a:prstGeom>
          <a:noFill/>
          <a:ln w="9525">
            <a:noFill/>
            <a:miter lim="800000"/>
            <a:headEnd/>
            <a:tailEnd/>
          </a:ln>
        </p:spPr>
        <p:txBody>
          <a:bodyPr>
            <a:spAutoFit/>
          </a:bodyPr>
          <a:lstStyle/>
          <a:p>
            <a:r>
              <a:rPr lang="en-US" b="1">
                <a:solidFill>
                  <a:srgbClr val="00040C"/>
                </a:solidFill>
              </a:rPr>
              <a:t>Bangladesh</a:t>
            </a:r>
          </a:p>
        </p:txBody>
      </p:sp>
      <p:pic>
        <p:nvPicPr>
          <p:cNvPr id="48132" name="Picture 2"/>
          <p:cNvPicPr>
            <a:picLocks noGrp="1" noChangeAspect="1" noChangeArrowheads="1"/>
          </p:cNvPicPr>
          <p:nvPr>
            <p:ph idx="10"/>
          </p:nvPr>
        </p:nvPicPr>
        <p:blipFill>
          <a:blip r:embed="rId3"/>
          <a:srcRect/>
          <a:stretch>
            <a:fillRect/>
          </a:stretch>
        </p:blipFill>
        <p:spPr bwMode="auto">
          <a:xfrm>
            <a:off x="838200" y="1676400"/>
            <a:ext cx="1104900" cy="1123950"/>
          </a:xfrm>
          <a:noFill/>
          <a:ln>
            <a:solidFill>
              <a:schemeClr val="accent2"/>
            </a:solidFill>
            <a:miter lim="800000"/>
            <a:headEnd/>
            <a:tailEnd/>
          </a:ln>
        </p:spPr>
      </p:pic>
      <p:pic>
        <p:nvPicPr>
          <p:cNvPr id="48133" name="Picture 3"/>
          <p:cNvPicPr>
            <a:picLocks noChangeAspect="1" noChangeArrowheads="1"/>
          </p:cNvPicPr>
          <p:nvPr/>
        </p:nvPicPr>
        <p:blipFill>
          <a:blip r:embed="rId4"/>
          <a:srcRect/>
          <a:stretch>
            <a:fillRect/>
          </a:stretch>
        </p:blipFill>
        <p:spPr bwMode="auto">
          <a:xfrm>
            <a:off x="3514725" y="1676400"/>
            <a:ext cx="5095875" cy="2400300"/>
          </a:xfrm>
          <a:prstGeom prst="rect">
            <a:avLst/>
          </a:prstGeom>
          <a:noFill/>
          <a:ln w="9525">
            <a:solidFill>
              <a:schemeClr val="accent2"/>
            </a:solidFill>
            <a:miter lim="800000"/>
            <a:headEnd/>
            <a:tailEnd/>
          </a:ln>
        </p:spPr>
      </p:pic>
      <p:sp>
        <p:nvSpPr>
          <p:cNvPr id="48134" name="TextBox 9"/>
          <p:cNvSpPr txBox="1">
            <a:spLocks noChangeArrowheads="1"/>
          </p:cNvSpPr>
          <p:nvPr/>
        </p:nvSpPr>
        <p:spPr bwMode="auto">
          <a:xfrm>
            <a:off x="990600" y="4953000"/>
            <a:ext cx="7620000" cy="1477963"/>
          </a:xfrm>
          <a:prstGeom prst="rect">
            <a:avLst/>
          </a:prstGeom>
          <a:noFill/>
          <a:ln w="9525">
            <a:solidFill>
              <a:schemeClr val="accent2"/>
            </a:solidFill>
            <a:miter lim="800000"/>
            <a:headEnd/>
            <a:tailEnd/>
          </a:ln>
        </p:spPr>
        <p:txBody>
          <a:bodyPr>
            <a:spAutoFit/>
          </a:bodyPr>
          <a:lstStyle/>
          <a:p>
            <a:pPr>
              <a:buFont typeface="Arial" pitchFamily="34" charset="0"/>
              <a:buChar char="•"/>
            </a:pPr>
            <a:r>
              <a:rPr lang="en-US">
                <a:solidFill>
                  <a:srgbClr val="00040C"/>
                </a:solidFill>
              </a:rPr>
              <a:t> Aim is to fortify all refined vegetable oil</a:t>
            </a:r>
          </a:p>
          <a:p>
            <a:pPr>
              <a:buFont typeface="Arial" pitchFamily="34" charset="0"/>
              <a:buChar char="•"/>
            </a:pPr>
            <a:r>
              <a:rPr lang="en-US">
                <a:solidFill>
                  <a:srgbClr val="00040C"/>
                </a:solidFill>
              </a:rPr>
              <a:t> First batch of fortified oil will be in the market by June 2011</a:t>
            </a:r>
          </a:p>
          <a:p>
            <a:pPr>
              <a:buFont typeface="Arial" pitchFamily="34" charset="0"/>
              <a:buChar char="•"/>
            </a:pPr>
            <a:r>
              <a:rPr lang="en-US">
                <a:solidFill>
                  <a:srgbClr val="00040C"/>
                </a:solidFill>
              </a:rPr>
              <a:t> All 17 refineries will participate</a:t>
            </a:r>
          </a:p>
          <a:p>
            <a:pPr>
              <a:buFont typeface="Arial" pitchFamily="34" charset="0"/>
              <a:buChar char="•"/>
            </a:pPr>
            <a:r>
              <a:rPr lang="en-US">
                <a:solidFill>
                  <a:srgbClr val="00040C"/>
                </a:solidFill>
              </a:rPr>
              <a:t> 1.2 mio MT of refined oil will be fortified with vitamin A @ 20 IU/gram</a:t>
            </a:r>
          </a:p>
          <a:p>
            <a:pPr>
              <a:buFont typeface="Arial" pitchFamily="34" charset="0"/>
              <a:buChar char="•"/>
            </a:pPr>
            <a:r>
              <a:rPr lang="en-US">
                <a:solidFill>
                  <a:srgbClr val="00040C"/>
                </a:solidFill>
              </a:rPr>
              <a:t> At scale the project will reach more than 120 million persons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5"/>
          <p:cNvSpPr>
            <a:spLocks noGrp="1"/>
          </p:cNvSpPr>
          <p:nvPr>
            <p:ph idx="10"/>
          </p:nvPr>
        </p:nvSpPr>
        <p:spPr bwMode="auto">
          <a:xfrm>
            <a:off x="785813" y="4191000"/>
            <a:ext cx="7429500" cy="2486025"/>
          </a:xfrm>
          <a:noFill/>
          <a:ln>
            <a:solidFill>
              <a:schemeClr val="accent2"/>
            </a:solidFill>
            <a:miter lim="800000"/>
            <a:headEnd/>
            <a:tailEnd/>
          </a:ln>
        </p:spPr>
        <p:txBody>
          <a:bodyPr vert="horz" wrap="square" lIns="91440" tIns="45720" rIns="91440" bIns="45720" numCol="1" anchor="t" anchorCtr="0" compatLnSpc="1">
            <a:prstTxWarp prst="textNoShape">
              <a:avLst/>
            </a:prstTxWarp>
          </a:bodyPr>
          <a:lstStyle/>
          <a:p>
            <a:r>
              <a:rPr lang="en-US" sz="1800" smtClean="0"/>
              <a:t>Wheat flour fortification in Bihar and MP</a:t>
            </a:r>
          </a:p>
          <a:p>
            <a:pPr>
              <a:buFont typeface="Arial" pitchFamily="34" charset="0"/>
              <a:buNone/>
            </a:pPr>
            <a:endParaRPr lang="en-US" sz="900" smtClean="0">
              <a:solidFill>
                <a:srgbClr val="00040C"/>
              </a:solidFill>
            </a:endParaRPr>
          </a:p>
          <a:p>
            <a:r>
              <a:rPr lang="en-US" sz="1800" smtClean="0">
                <a:solidFill>
                  <a:srgbClr val="00040C"/>
                </a:solidFill>
              </a:rPr>
              <a:t>All wheat processed through the RFMs in these two states will be fortified with iron and folic acid</a:t>
            </a:r>
            <a:endParaRPr lang="en-US" sz="600" smtClean="0"/>
          </a:p>
          <a:p>
            <a:pPr>
              <a:buFont typeface="Arial" pitchFamily="34" charset="0"/>
              <a:buNone/>
            </a:pPr>
            <a:endParaRPr lang="en-US" sz="900" smtClean="0"/>
          </a:p>
          <a:p>
            <a:r>
              <a:rPr lang="en-US" sz="1800" smtClean="0"/>
              <a:t>Fortified flour will be sold through market channel and PDS</a:t>
            </a:r>
          </a:p>
          <a:p>
            <a:pPr>
              <a:buFont typeface="Arial" pitchFamily="34" charset="0"/>
              <a:buNone/>
            </a:pPr>
            <a:endParaRPr lang="en-US" sz="900" smtClean="0"/>
          </a:p>
          <a:p>
            <a:pPr>
              <a:lnSpc>
                <a:spcPct val="150000"/>
              </a:lnSpc>
            </a:pPr>
            <a:r>
              <a:rPr lang="en-US" sz="1800" smtClean="0">
                <a:solidFill>
                  <a:srgbClr val="00040C"/>
                </a:solidFill>
              </a:rPr>
              <a:t>At scale the project is expected to reach 50 million persons</a:t>
            </a:r>
          </a:p>
        </p:txBody>
      </p:sp>
      <p:sp>
        <p:nvSpPr>
          <p:cNvPr id="49155" name="Title 1"/>
          <p:cNvSpPr>
            <a:spLocks noGrp="1"/>
          </p:cNvSpPr>
          <p:nvPr>
            <p:ph type="title"/>
          </p:nvPr>
        </p:nvSpPr>
        <p:spPr bwMode="auto">
          <a:xfrm>
            <a:off x="714375" y="857250"/>
            <a:ext cx="5357813" cy="488950"/>
          </a:xfrm>
          <a:noFill/>
          <a:ln>
            <a:miter lim="800000"/>
            <a:headEnd/>
            <a:tailEnd/>
          </a:ln>
        </p:spPr>
        <p:txBody>
          <a:bodyPr wrap="square" numCol="1" anchorCtr="0" compatLnSpc="1">
            <a:prstTxWarp prst="textNoShape">
              <a:avLst/>
            </a:prstTxWarp>
          </a:bodyPr>
          <a:lstStyle/>
          <a:p>
            <a:r>
              <a:rPr lang="en-US" b="1" smtClean="0">
                <a:solidFill>
                  <a:schemeClr val="accent2"/>
                </a:solidFill>
              </a:rPr>
              <a:t>National Fortification Program</a:t>
            </a:r>
            <a:endParaRPr lang="en-US" b="1" smtClean="0"/>
          </a:p>
        </p:txBody>
      </p:sp>
      <p:sp>
        <p:nvSpPr>
          <p:cNvPr id="49156" name="Rectangle 3"/>
          <p:cNvSpPr>
            <a:spLocks noChangeArrowheads="1"/>
          </p:cNvSpPr>
          <p:nvPr/>
        </p:nvSpPr>
        <p:spPr bwMode="auto">
          <a:xfrm>
            <a:off x="762000" y="2647950"/>
            <a:ext cx="782638" cy="400050"/>
          </a:xfrm>
          <a:prstGeom prst="rect">
            <a:avLst/>
          </a:prstGeom>
          <a:noFill/>
          <a:ln w="9525">
            <a:noFill/>
            <a:miter lim="800000"/>
            <a:headEnd/>
            <a:tailEnd/>
          </a:ln>
        </p:spPr>
        <p:txBody>
          <a:bodyPr wrap="none">
            <a:spAutoFit/>
          </a:bodyPr>
          <a:lstStyle/>
          <a:p>
            <a:pPr marL="342900" indent="-342900" eaLnBrk="0" hangingPunct="0">
              <a:spcBef>
                <a:spcPct val="20000"/>
              </a:spcBef>
            </a:pPr>
            <a:r>
              <a:rPr lang="en-US" sz="2000" b="1">
                <a:solidFill>
                  <a:srgbClr val="00040C"/>
                </a:solidFill>
                <a:ea typeface="MS PGothic" pitchFamily="34" charset="-128"/>
                <a:cs typeface="Arial" pitchFamily="34" charset="0"/>
              </a:rPr>
              <a:t>India</a:t>
            </a:r>
          </a:p>
        </p:txBody>
      </p:sp>
      <p:pic>
        <p:nvPicPr>
          <p:cNvPr id="49157" name="Picture 2"/>
          <p:cNvPicPr>
            <a:picLocks noChangeAspect="1" noChangeArrowheads="1"/>
          </p:cNvPicPr>
          <p:nvPr/>
        </p:nvPicPr>
        <p:blipFill>
          <a:blip r:embed="rId3"/>
          <a:srcRect/>
          <a:stretch>
            <a:fillRect/>
          </a:stretch>
        </p:blipFill>
        <p:spPr bwMode="auto">
          <a:xfrm>
            <a:off x="3810000" y="1752600"/>
            <a:ext cx="4386263" cy="2165350"/>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0"/>
          </p:nvPr>
        </p:nvSpPr>
        <p:spPr bwMode="auto">
          <a:xfrm>
            <a:off x="2819400" y="1828800"/>
            <a:ext cx="5395913" cy="3911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pPr>
            <a:endParaRPr lang="en-US" sz="1200" smtClean="0">
              <a:solidFill>
                <a:srgbClr val="00040C"/>
              </a:solidFill>
            </a:endParaRPr>
          </a:p>
          <a:p>
            <a:pPr>
              <a:spcBef>
                <a:spcPct val="0"/>
              </a:spcBef>
            </a:pPr>
            <a:r>
              <a:rPr lang="en-US" sz="1200" smtClean="0">
                <a:solidFill>
                  <a:schemeClr val="accent2"/>
                </a:solidFill>
              </a:rPr>
              <a:t>Done in collaboration with Naandi Foundation</a:t>
            </a:r>
          </a:p>
          <a:p>
            <a:pPr>
              <a:spcBef>
                <a:spcPct val="0"/>
              </a:spcBef>
            </a:pPr>
            <a:r>
              <a:rPr lang="en-US" sz="1200" smtClean="0">
                <a:solidFill>
                  <a:schemeClr val="accent2"/>
                </a:solidFill>
              </a:rPr>
              <a:t>Covers central kitchens in AP, MP, Rajasthan, Orissa</a:t>
            </a:r>
          </a:p>
          <a:p>
            <a:pPr>
              <a:spcBef>
                <a:spcPct val="0"/>
              </a:spcBef>
            </a:pPr>
            <a:r>
              <a:rPr lang="en-US" sz="1200" smtClean="0">
                <a:solidFill>
                  <a:schemeClr val="accent2"/>
                </a:solidFill>
              </a:rPr>
              <a:t>Fortified wheat flour, soya dal analogue and fortified biscuits</a:t>
            </a:r>
          </a:p>
          <a:p>
            <a:pPr>
              <a:spcBef>
                <a:spcPct val="0"/>
              </a:spcBef>
            </a:pPr>
            <a:r>
              <a:rPr lang="en-US" sz="1200" smtClean="0">
                <a:solidFill>
                  <a:schemeClr val="accent2"/>
                </a:solidFill>
              </a:rPr>
              <a:t>Reaches more than one million children</a:t>
            </a:r>
          </a:p>
          <a:p>
            <a:pPr>
              <a:spcBef>
                <a:spcPct val="0"/>
              </a:spcBef>
            </a:pPr>
            <a:endParaRPr lang="en-US" sz="1200" smtClean="0">
              <a:solidFill>
                <a:srgbClr val="00040C"/>
              </a:solidFill>
            </a:endParaRPr>
          </a:p>
          <a:p>
            <a:pPr>
              <a:spcBef>
                <a:spcPct val="0"/>
              </a:spcBef>
            </a:pPr>
            <a:endParaRPr lang="en-US" sz="1200" smtClean="0">
              <a:solidFill>
                <a:srgbClr val="00040C"/>
              </a:solidFill>
            </a:endParaRPr>
          </a:p>
          <a:p>
            <a:pPr>
              <a:spcBef>
                <a:spcPct val="0"/>
              </a:spcBef>
            </a:pPr>
            <a:endParaRPr lang="en-US" sz="1200" smtClean="0">
              <a:solidFill>
                <a:srgbClr val="00040C"/>
              </a:solidFill>
            </a:endParaRPr>
          </a:p>
          <a:p>
            <a:pPr>
              <a:spcBef>
                <a:spcPct val="0"/>
              </a:spcBef>
            </a:pPr>
            <a:r>
              <a:rPr lang="en-US" sz="1200" smtClean="0">
                <a:solidFill>
                  <a:srgbClr val="00040C"/>
                </a:solidFill>
              </a:rPr>
              <a:t>Fortified blended food is distributed to children 6 – 36 months</a:t>
            </a:r>
          </a:p>
          <a:p>
            <a:pPr>
              <a:spcBef>
                <a:spcPct val="0"/>
              </a:spcBef>
            </a:pPr>
            <a:r>
              <a:rPr lang="en-US" sz="1200" smtClean="0">
                <a:solidFill>
                  <a:srgbClr val="00040C"/>
                </a:solidFill>
              </a:rPr>
              <a:t>GAIN’s support – premix, QC/QA, new packaging, communication</a:t>
            </a:r>
          </a:p>
          <a:p>
            <a:pPr>
              <a:spcBef>
                <a:spcPct val="0"/>
              </a:spcBef>
            </a:pPr>
            <a:r>
              <a:rPr lang="en-US" sz="1200" smtClean="0">
                <a:solidFill>
                  <a:srgbClr val="00040C"/>
                </a:solidFill>
              </a:rPr>
              <a:t>Government of Gujarat has scaled it up and FBF is the norm now</a:t>
            </a:r>
          </a:p>
          <a:p>
            <a:pPr>
              <a:spcBef>
                <a:spcPct val="0"/>
              </a:spcBef>
            </a:pPr>
            <a:r>
              <a:rPr lang="en-US" sz="1200" smtClean="0">
                <a:solidFill>
                  <a:srgbClr val="00040C"/>
                </a:solidFill>
              </a:rPr>
              <a:t>Reaches 1.2 million children. Utilization increased from 35% to &gt;80%</a:t>
            </a:r>
          </a:p>
          <a:p>
            <a:pPr>
              <a:spcBef>
                <a:spcPct val="0"/>
              </a:spcBef>
            </a:pPr>
            <a:endParaRPr lang="en-US" sz="1200" smtClean="0">
              <a:solidFill>
                <a:srgbClr val="00040C"/>
              </a:solidFill>
            </a:endParaRPr>
          </a:p>
          <a:p>
            <a:pPr>
              <a:spcBef>
                <a:spcPct val="0"/>
              </a:spcBef>
            </a:pPr>
            <a:endParaRPr lang="en-US" sz="1200" smtClean="0">
              <a:solidFill>
                <a:srgbClr val="00040C"/>
              </a:solidFill>
            </a:endParaRPr>
          </a:p>
          <a:p>
            <a:pPr>
              <a:spcBef>
                <a:spcPct val="0"/>
              </a:spcBef>
            </a:pPr>
            <a:endParaRPr lang="en-US" sz="1200" smtClean="0">
              <a:solidFill>
                <a:srgbClr val="00040C"/>
              </a:solidFill>
            </a:endParaRPr>
          </a:p>
          <a:p>
            <a:pPr>
              <a:spcBef>
                <a:spcPct val="0"/>
              </a:spcBef>
            </a:pPr>
            <a:r>
              <a:rPr lang="en-US" sz="1200" smtClean="0">
                <a:solidFill>
                  <a:schemeClr val="accent2"/>
                </a:solidFill>
              </a:rPr>
              <a:t>Done in collaboration with Naandi Foundation</a:t>
            </a:r>
          </a:p>
          <a:p>
            <a:pPr>
              <a:spcBef>
                <a:spcPct val="0"/>
              </a:spcBef>
            </a:pPr>
            <a:r>
              <a:rPr lang="en-US" sz="1200" smtClean="0">
                <a:solidFill>
                  <a:schemeClr val="accent2"/>
                </a:solidFill>
              </a:rPr>
              <a:t>Covered 50,000 children in Vizag central kitchen</a:t>
            </a:r>
          </a:p>
          <a:p>
            <a:pPr>
              <a:spcBef>
                <a:spcPct val="0"/>
              </a:spcBef>
            </a:pPr>
            <a:r>
              <a:rPr lang="en-US" sz="1200" smtClean="0">
                <a:solidFill>
                  <a:schemeClr val="accent2"/>
                </a:solidFill>
              </a:rPr>
              <a:t>Used this to study various logistics and feasibility of integration in MDM</a:t>
            </a:r>
          </a:p>
        </p:txBody>
      </p:sp>
      <p:sp>
        <p:nvSpPr>
          <p:cNvPr id="5" name="Rectangle 4"/>
          <p:cNvSpPr/>
          <p:nvPr/>
        </p:nvSpPr>
        <p:spPr>
          <a:xfrm>
            <a:off x="685800" y="1905000"/>
            <a:ext cx="1752600" cy="1066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ectangle 5"/>
          <p:cNvSpPr/>
          <p:nvPr/>
        </p:nvSpPr>
        <p:spPr>
          <a:xfrm>
            <a:off x="685800" y="3200400"/>
            <a:ext cx="1752600" cy="1066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685800" y="4572000"/>
            <a:ext cx="1752600" cy="1066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0182" name="TextBox 7"/>
          <p:cNvSpPr txBox="1">
            <a:spLocks noChangeArrowheads="1"/>
          </p:cNvSpPr>
          <p:nvPr/>
        </p:nvSpPr>
        <p:spPr bwMode="auto">
          <a:xfrm>
            <a:off x="914400" y="2282825"/>
            <a:ext cx="1371600" cy="400050"/>
          </a:xfrm>
          <a:prstGeom prst="rect">
            <a:avLst/>
          </a:prstGeom>
          <a:noFill/>
          <a:ln w="9525">
            <a:noFill/>
            <a:miter lim="800000"/>
            <a:headEnd/>
            <a:tailEnd/>
          </a:ln>
        </p:spPr>
        <p:txBody>
          <a:bodyPr>
            <a:spAutoFit/>
          </a:bodyPr>
          <a:lstStyle/>
          <a:p>
            <a:pPr algn="ctr"/>
            <a:r>
              <a:rPr lang="en-US" sz="2000" b="1">
                <a:solidFill>
                  <a:srgbClr val="00040C"/>
                </a:solidFill>
              </a:rPr>
              <a:t>MDM</a:t>
            </a:r>
          </a:p>
        </p:txBody>
      </p:sp>
      <p:sp>
        <p:nvSpPr>
          <p:cNvPr id="50183" name="TextBox 8"/>
          <p:cNvSpPr txBox="1">
            <a:spLocks noChangeArrowheads="1"/>
          </p:cNvSpPr>
          <p:nvPr/>
        </p:nvSpPr>
        <p:spPr bwMode="auto">
          <a:xfrm>
            <a:off x="914400" y="3578225"/>
            <a:ext cx="1371600" cy="400050"/>
          </a:xfrm>
          <a:prstGeom prst="rect">
            <a:avLst/>
          </a:prstGeom>
          <a:noFill/>
          <a:ln w="9525">
            <a:noFill/>
            <a:miter lim="800000"/>
            <a:headEnd/>
            <a:tailEnd/>
          </a:ln>
        </p:spPr>
        <p:txBody>
          <a:bodyPr>
            <a:spAutoFit/>
          </a:bodyPr>
          <a:lstStyle/>
          <a:p>
            <a:pPr algn="ctr"/>
            <a:r>
              <a:rPr lang="en-US" sz="2000" b="1">
                <a:solidFill>
                  <a:srgbClr val="00040C"/>
                </a:solidFill>
              </a:rPr>
              <a:t>ICDS</a:t>
            </a:r>
          </a:p>
        </p:txBody>
      </p:sp>
      <p:sp>
        <p:nvSpPr>
          <p:cNvPr id="50184" name="TextBox 9"/>
          <p:cNvSpPr txBox="1">
            <a:spLocks noChangeArrowheads="1"/>
          </p:cNvSpPr>
          <p:nvPr/>
        </p:nvSpPr>
        <p:spPr bwMode="auto">
          <a:xfrm>
            <a:off x="914400" y="4949825"/>
            <a:ext cx="1371600" cy="400050"/>
          </a:xfrm>
          <a:prstGeom prst="rect">
            <a:avLst/>
          </a:prstGeom>
          <a:noFill/>
          <a:ln w="9525">
            <a:noFill/>
            <a:miter lim="800000"/>
            <a:headEnd/>
            <a:tailEnd/>
          </a:ln>
        </p:spPr>
        <p:txBody>
          <a:bodyPr>
            <a:spAutoFit/>
          </a:bodyPr>
          <a:lstStyle/>
          <a:p>
            <a:pPr algn="ctr"/>
            <a:r>
              <a:rPr lang="en-US" sz="2000" b="1">
                <a:solidFill>
                  <a:srgbClr val="00040C"/>
                </a:solidFill>
              </a:rPr>
              <a:t>Ultra Rice</a:t>
            </a:r>
          </a:p>
        </p:txBody>
      </p:sp>
      <p:sp>
        <p:nvSpPr>
          <p:cNvPr id="50185" name="Title 2"/>
          <p:cNvSpPr>
            <a:spLocks noGrp="1"/>
          </p:cNvSpPr>
          <p:nvPr>
            <p:ph type="title"/>
          </p:nvPr>
        </p:nvSpPr>
        <p:spPr bwMode="auto">
          <a:xfrm>
            <a:off x="714375" y="857250"/>
            <a:ext cx="5357813" cy="488950"/>
          </a:xfrm>
          <a:noFill/>
          <a:ln>
            <a:miter lim="800000"/>
            <a:headEnd/>
            <a:tailEnd/>
          </a:ln>
        </p:spPr>
        <p:txBody>
          <a:bodyPr wrap="square" numCol="1" anchorCtr="0" compatLnSpc="1">
            <a:prstTxWarp prst="textNoShape">
              <a:avLst/>
            </a:prstTxWarp>
          </a:bodyPr>
          <a:lstStyle/>
          <a:p>
            <a:r>
              <a:rPr lang="en-US" smtClean="0"/>
              <a:t>Strategic initiatives - India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0"/>
          </p:nvPr>
        </p:nvSpPr>
        <p:spPr>
          <a:xfrm>
            <a:off x="785813" y="3081338"/>
            <a:ext cx="7858125" cy="3548062"/>
          </a:xfrm>
        </p:spPr>
        <p:txBody>
          <a:bodyPr/>
          <a:lstStyle/>
          <a:p>
            <a:pPr eaLnBrk="1" hangingPunct="1">
              <a:defRPr/>
            </a:pPr>
            <a:r>
              <a:rPr lang="en-GB" dirty="0" smtClean="0">
                <a:solidFill>
                  <a:srgbClr val="00040C"/>
                </a:solidFill>
                <a:ea typeface="ＭＳ Ｐゴシック" pitchFamily="-112" charset="-128"/>
              </a:rPr>
              <a:t>Effectiveness Trial (Chen, 2005)</a:t>
            </a:r>
          </a:p>
          <a:p>
            <a:pPr lvl="1" eaLnBrk="1" hangingPunct="1">
              <a:defRPr/>
            </a:pPr>
            <a:r>
              <a:rPr lang="en-US" sz="2000" dirty="0" smtClean="0">
                <a:solidFill>
                  <a:srgbClr val="00040C"/>
                </a:solidFill>
                <a:ea typeface="+mn-ea"/>
                <a:cs typeface="+mn-cs"/>
              </a:rPr>
              <a:t>Data showed approximately a one third decrease in the prevalence of anemia for women of reproductive age and children 3-6 years old</a:t>
            </a:r>
          </a:p>
          <a:p>
            <a:pPr lvl="1" eaLnBrk="1" hangingPunct="1">
              <a:buFont typeface="Arial" pitchFamily="34" charset="0"/>
              <a:buNone/>
              <a:defRPr/>
            </a:pPr>
            <a:endParaRPr lang="en-GB" sz="2000" dirty="0" smtClean="0">
              <a:solidFill>
                <a:srgbClr val="00040C"/>
              </a:solidFill>
              <a:ea typeface="+mn-ea"/>
              <a:cs typeface="+mn-cs"/>
            </a:endParaRPr>
          </a:p>
          <a:p>
            <a:pPr eaLnBrk="1" hangingPunct="1">
              <a:buFont typeface="Arial" charset="0"/>
              <a:buChar char="•"/>
              <a:defRPr/>
            </a:pPr>
            <a:r>
              <a:rPr lang="en-GB" dirty="0" smtClean="0">
                <a:solidFill>
                  <a:srgbClr val="00040C"/>
                </a:solidFill>
                <a:ea typeface="+mn-ea"/>
                <a:cs typeface="+mn-cs"/>
              </a:rPr>
              <a:t>Similar trends reported by the Chinese CDC via their sentinel site monitoring system</a:t>
            </a:r>
          </a:p>
          <a:p>
            <a:pPr eaLnBrk="1" hangingPunct="1">
              <a:buFont typeface="Arial" charset="0"/>
              <a:buNone/>
              <a:defRPr/>
            </a:pPr>
            <a:endParaRPr lang="en-US" dirty="0" smtClean="0">
              <a:solidFill>
                <a:srgbClr val="00040C"/>
              </a:solidFill>
              <a:latin typeface="Tahoma" pitchFamily="34" charset="0"/>
              <a:ea typeface="ＭＳ Ｐゴシック" pitchFamily="-112" charset="-128"/>
            </a:endParaRPr>
          </a:p>
        </p:txBody>
      </p:sp>
      <p:sp>
        <p:nvSpPr>
          <p:cNvPr id="51203" name="Title 1"/>
          <p:cNvSpPr txBox="1">
            <a:spLocks/>
          </p:cNvSpPr>
          <p:nvPr/>
        </p:nvSpPr>
        <p:spPr bwMode="auto">
          <a:xfrm>
            <a:off x="395288" y="214313"/>
            <a:ext cx="5819775" cy="714375"/>
          </a:xfrm>
          <a:prstGeom prst="rect">
            <a:avLst/>
          </a:prstGeom>
          <a:noFill/>
          <a:ln w="9525">
            <a:noFill/>
            <a:miter lim="800000"/>
            <a:headEnd/>
            <a:tailEnd/>
          </a:ln>
        </p:spPr>
        <p:txBody>
          <a:bodyPr anchor="ctr"/>
          <a:lstStyle/>
          <a:p>
            <a:pPr eaLnBrk="0" hangingPunct="0"/>
            <a:r>
              <a:rPr lang="en-US" sz="2400" b="1">
                <a:solidFill>
                  <a:srgbClr val="A50021"/>
                </a:solidFill>
              </a:rPr>
              <a:t>Food Fortification as a Strategy for Nutrition Delivery- Does it Work?</a:t>
            </a:r>
            <a:endParaRPr lang="en-US" sz="2400">
              <a:solidFill>
                <a:srgbClr val="B20838"/>
              </a:solidFill>
            </a:endParaRPr>
          </a:p>
        </p:txBody>
      </p:sp>
      <p:sp>
        <p:nvSpPr>
          <p:cNvPr id="51204" name="TextBox 3"/>
          <p:cNvSpPr txBox="1">
            <a:spLocks noChangeArrowheads="1"/>
          </p:cNvSpPr>
          <p:nvPr/>
        </p:nvSpPr>
        <p:spPr bwMode="auto">
          <a:xfrm>
            <a:off x="457200" y="1803400"/>
            <a:ext cx="8215313" cy="1016000"/>
          </a:xfrm>
          <a:prstGeom prst="rect">
            <a:avLst/>
          </a:prstGeom>
          <a:solidFill>
            <a:srgbClr val="B20838"/>
          </a:solidFill>
          <a:ln w="9525">
            <a:solidFill>
              <a:schemeClr val="tx1"/>
            </a:solidFill>
            <a:miter lim="800000"/>
            <a:headEnd/>
            <a:tailEnd/>
          </a:ln>
        </p:spPr>
        <p:txBody>
          <a:bodyPr>
            <a:spAutoFit/>
          </a:bodyPr>
          <a:lstStyle/>
          <a:p>
            <a:r>
              <a:rPr lang="fr-CH" sz="2000" b="1">
                <a:solidFill>
                  <a:srgbClr val="FFFFFF"/>
                </a:solidFill>
                <a:ea typeface="MS PGothic" pitchFamily="34" charset="-128"/>
              </a:rPr>
              <a:t>Vehicle: 	</a:t>
            </a:r>
            <a:r>
              <a:rPr lang="fr-CH" sz="2000" b="1">
                <a:solidFill>
                  <a:srgbClr val="BFBFBF"/>
                </a:solidFill>
                <a:ea typeface="MS PGothic" pitchFamily="34" charset="-128"/>
              </a:rPr>
              <a:t>Soy Sauce</a:t>
            </a:r>
          </a:p>
          <a:p>
            <a:r>
              <a:rPr lang="fr-CH" sz="2000" b="1">
                <a:solidFill>
                  <a:srgbClr val="FFFFFF"/>
                </a:solidFill>
                <a:ea typeface="MS PGothic" pitchFamily="34" charset="-128"/>
              </a:rPr>
              <a:t>Fortificant: 	</a:t>
            </a:r>
            <a:r>
              <a:rPr lang="fr-CH" sz="2000" b="1">
                <a:solidFill>
                  <a:srgbClr val="BFBFBF"/>
                </a:solidFill>
                <a:ea typeface="MS PGothic" pitchFamily="34" charset="-128"/>
              </a:rPr>
              <a:t>Iron </a:t>
            </a:r>
          </a:p>
          <a:p>
            <a:r>
              <a:rPr lang="fr-CH" sz="2000" b="1">
                <a:solidFill>
                  <a:srgbClr val="FFFFFF"/>
                </a:solidFill>
                <a:ea typeface="MS PGothic" pitchFamily="34" charset="-128"/>
              </a:rPr>
              <a:t>Grant: 		</a:t>
            </a:r>
            <a:r>
              <a:rPr lang="fr-CH" sz="2000" b="1">
                <a:solidFill>
                  <a:srgbClr val="BFBFBF"/>
                </a:solidFill>
                <a:ea typeface="MS PGothic" pitchFamily="34" charset="-128"/>
              </a:rPr>
              <a:t>US $3 million</a:t>
            </a:r>
            <a:endParaRPr lang="en-US" sz="2000" b="1">
              <a:solidFill>
                <a:srgbClr val="BFBFBF"/>
              </a:solidFill>
              <a:ea typeface="MS PGothic" pitchFamily="34" charset="-128"/>
            </a:endParaRPr>
          </a:p>
        </p:txBody>
      </p:sp>
      <p:sp>
        <p:nvSpPr>
          <p:cNvPr id="51205" name="TextBox 4"/>
          <p:cNvSpPr txBox="1">
            <a:spLocks noChangeArrowheads="1"/>
          </p:cNvSpPr>
          <p:nvPr/>
        </p:nvSpPr>
        <p:spPr bwMode="auto">
          <a:xfrm>
            <a:off x="1066800" y="5867400"/>
            <a:ext cx="7772400" cy="862013"/>
          </a:xfrm>
          <a:prstGeom prst="rect">
            <a:avLst/>
          </a:prstGeom>
          <a:noFill/>
          <a:ln w="9525">
            <a:noFill/>
            <a:miter lim="800000"/>
            <a:headEnd/>
            <a:tailEnd/>
          </a:ln>
        </p:spPr>
        <p:txBody>
          <a:bodyPr>
            <a:spAutoFit/>
          </a:bodyPr>
          <a:lstStyle/>
          <a:p>
            <a:r>
              <a:rPr lang="en-US" sz="1000" b="1" i="1">
                <a:solidFill>
                  <a:srgbClr val="00040C"/>
                </a:solidFill>
              </a:rPr>
              <a:t>Studies on the effectiveness of NaFeEDTA-fortified soy sauce in controlling iron deficiency: a population-based intervention trial.</a:t>
            </a:r>
          </a:p>
          <a:p>
            <a:r>
              <a:rPr lang="en-US" sz="1000" i="1">
                <a:solidFill>
                  <a:srgbClr val="00040C"/>
                </a:solidFill>
              </a:rPr>
              <a:t> Institute of Nutrition and Food Safety, Chinese Center for Disease Control and Prevention, Beijing, China </a:t>
            </a:r>
            <a:r>
              <a:rPr lang="en-US" sz="1000" i="1">
                <a:solidFill>
                  <a:srgbClr val="00040C"/>
                </a:solidFill>
                <a:hlinkClick r:id="rId3"/>
              </a:rPr>
              <a:t>jshchen@ilsichina.org</a:t>
            </a:r>
            <a:endParaRPr lang="en-US" sz="1000" i="1">
              <a:solidFill>
                <a:srgbClr val="00040C"/>
              </a:solidFill>
            </a:endParaRPr>
          </a:p>
          <a:p>
            <a:r>
              <a:rPr lang="en-US" sz="1000">
                <a:solidFill>
                  <a:srgbClr val="00040C"/>
                </a:solidFill>
              </a:rPr>
              <a:t>Food Nutr Bull. 2005 Jun;26(2):177-86; discussion 187-9</a:t>
            </a:r>
            <a:endParaRPr lang="en-US" sz="1000" i="1">
              <a:solidFill>
                <a:srgbClr val="00040C"/>
              </a:solidFill>
            </a:endParaRPr>
          </a:p>
          <a:p>
            <a:endParaRPr lang="en-US" sz="1000" i="1">
              <a:solidFill>
                <a:srgbClr val="00040C"/>
              </a:solidFill>
            </a:endParaRPr>
          </a:p>
        </p:txBody>
      </p:sp>
      <p:sp>
        <p:nvSpPr>
          <p:cNvPr id="51206" name="TextBox 5"/>
          <p:cNvSpPr txBox="1">
            <a:spLocks noChangeArrowheads="1"/>
          </p:cNvSpPr>
          <p:nvPr/>
        </p:nvSpPr>
        <p:spPr bwMode="auto">
          <a:xfrm>
            <a:off x="381000" y="1219200"/>
            <a:ext cx="5181600" cy="369888"/>
          </a:xfrm>
          <a:prstGeom prst="rect">
            <a:avLst/>
          </a:prstGeom>
          <a:noFill/>
          <a:ln w="9525">
            <a:noFill/>
            <a:miter lim="800000"/>
            <a:headEnd/>
            <a:tailEnd/>
          </a:ln>
        </p:spPr>
        <p:txBody>
          <a:bodyPr>
            <a:spAutoFit/>
          </a:bodyPr>
          <a:lstStyle/>
          <a:p>
            <a:r>
              <a:rPr lang="en-US" b="1">
                <a:solidFill>
                  <a:srgbClr val="00040C"/>
                </a:solidFill>
              </a:rPr>
              <a:t>Evidence from Completed Projects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bIns="0" anchor="b"/>
          <a:lstStyle/>
          <a:p>
            <a:pPr algn="r"/>
            <a:fld id="{E6845769-6A0A-49EC-93D6-AED73530A082}" type="slidenum">
              <a:rPr lang="fr-FR" sz="1000">
                <a:solidFill>
                  <a:srgbClr val="FFFFFF"/>
                </a:solidFill>
              </a:rPr>
              <a:pPr algn="r"/>
              <a:t>14</a:t>
            </a:fld>
            <a:endParaRPr lang="fr-FR" sz="1000">
              <a:solidFill>
                <a:srgbClr val="FFFFFF"/>
              </a:solidFill>
            </a:endParaRPr>
          </a:p>
        </p:txBody>
      </p:sp>
      <p:sp>
        <p:nvSpPr>
          <p:cNvPr id="52227" name="Rectangle 3"/>
          <p:cNvSpPr>
            <a:spLocks noChangeArrowheads="1"/>
          </p:cNvSpPr>
          <p:nvPr/>
        </p:nvSpPr>
        <p:spPr bwMode="auto">
          <a:xfrm>
            <a:off x="0" y="-182563"/>
            <a:ext cx="184150" cy="366713"/>
          </a:xfrm>
          <a:prstGeom prst="rect">
            <a:avLst/>
          </a:prstGeom>
          <a:noFill/>
          <a:ln w="9525">
            <a:noFill/>
            <a:miter lim="800000"/>
            <a:headEnd/>
            <a:tailEnd/>
          </a:ln>
        </p:spPr>
        <p:txBody>
          <a:bodyPr wrap="none" anchor="ctr">
            <a:spAutoFit/>
          </a:bodyPr>
          <a:lstStyle/>
          <a:p>
            <a:endParaRPr lang="en-US">
              <a:solidFill>
                <a:srgbClr val="FFFFFF"/>
              </a:solidFill>
            </a:endParaRPr>
          </a:p>
        </p:txBody>
      </p:sp>
      <p:sp>
        <p:nvSpPr>
          <p:cNvPr id="12331" name="Rectangle 43"/>
          <p:cNvSpPr>
            <a:spLocks noGrp="1" noChangeArrowheads="1"/>
          </p:cNvSpPr>
          <p:nvPr>
            <p:ph idx="10"/>
          </p:nvPr>
        </p:nvSpPr>
        <p:spPr>
          <a:xfrm>
            <a:off x="714375" y="2143125"/>
            <a:ext cx="7429500" cy="3911600"/>
          </a:xfrm>
        </p:spPr>
        <p:txBody>
          <a:bodyPr/>
          <a:lstStyle/>
          <a:p>
            <a:pPr marL="0" indent="0" eaLnBrk="1" hangingPunct="1">
              <a:lnSpc>
                <a:spcPct val="80000"/>
              </a:lnSpc>
              <a:buFont typeface="Arial" charset="0"/>
              <a:buChar char="•"/>
              <a:defRPr/>
            </a:pPr>
            <a:endParaRPr lang="fr-CH" sz="1400" dirty="0" smtClean="0">
              <a:solidFill>
                <a:srgbClr val="7F7F7F"/>
              </a:solidFill>
              <a:ea typeface="ＭＳ Ｐゴシック" pitchFamily="-112" charset="-128"/>
            </a:endParaRPr>
          </a:p>
          <a:p>
            <a:pPr marL="0" indent="0" eaLnBrk="1" hangingPunct="1">
              <a:lnSpc>
                <a:spcPct val="80000"/>
              </a:lnSpc>
              <a:buFont typeface="Arial" charset="0"/>
              <a:buChar char="•"/>
              <a:defRPr/>
            </a:pPr>
            <a:endParaRPr lang="fr-CH" sz="1400" dirty="0" smtClean="0">
              <a:solidFill>
                <a:srgbClr val="7F7F7F"/>
              </a:solidFill>
              <a:ea typeface="ＭＳ Ｐゴシック" pitchFamily="-112" charset="-128"/>
            </a:endParaRPr>
          </a:p>
          <a:p>
            <a:pPr marL="0" indent="0" eaLnBrk="1" hangingPunct="1">
              <a:lnSpc>
                <a:spcPct val="80000"/>
              </a:lnSpc>
              <a:buFont typeface="Arial" charset="0"/>
              <a:buChar char="•"/>
              <a:defRPr/>
            </a:pPr>
            <a:endParaRPr lang="fr-CH" sz="1400" dirty="0" smtClean="0">
              <a:solidFill>
                <a:srgbClr val="7F7F7F"/>
              </a:solidFill>
              <a:ea typeface="ＭＳ Ｐゴシック" pitchFamily="-112" charset="-128"/>
            </a:endParaRPr>
          </a:p>
          <a:p>
            <a:pPr marL="0" indent="0" eaLnBrk="1" hangingPunct="1">
              <a:lnSpc>
                <a:spcPct val="80000"/>
              </a:lnSpc>
              <a:buFont typeface="Arial" charset="0"/>
              <a:buChar char="•"/>
              <a:defRPr/>
            </a:pPr>
            <a:endParaRPr lang="fr-CH" dirty="0" smtClean="0">
              <a:solidFill>
                <a:srgbClr val="7F7F7F"/>
              </a:solidFill>
              <a:ea typeface="ＭＳ Ｐゴシック" pitchFamily="-112" charset="-128"/>
            </a:endParaRPr>
          </a:p>
          <a:p>
            <a:pPr marL="0" indent="0" eaLnBrk="1" hangingPunct="1">
              <a:lnSpc>
                <a:spcPct val="80000"/>
              </a:lnSpc>
              <a:buFont typeface="Arial" charset="0"/>
              <a:buChar char="•"/>
              <a:defRPr/>
            </a:pPr>
            <a:endParaRPr lang="en-US" dirty="0" smtClean="0">
              <a:solidFill>
                <a:srgbClr val="5F5F5F"/>
              </a:solidFill>
              <a:ea typeface="ＭＳ Ｐゴシック" pitchFamily="-112" charset="-128"/>
            </a:endParaRPr>
          </a:p>
          <a:p>
            <a:pPr marL="0" indent="0" eaLnBrk="1" hangingPunct="1">
              <a:lnSpc>
                <a:spcPct val="80000"/>
              </a:lnSpc>
              <a:buFont typeface="Arial" charset="0"/>
              <a:buChar char="•"/>
              <a:defRPr/>
            </a:pPr>
            <a:r>
              <a:rPr lang="en-US" dirty="0" smtClean="0">
                <a:solidFill>
                  <a:srgbClr val="5F5F5F"/>
                </a:solidFill>
                <a:ea typeface="ＭＳ Ｐゴシック" pitchFamily="-112" charset="-128"/>
              </a:rPr>
              <a:t>   </a:t>
            </a:r>
            <a:r>
              <a:rPr lang="en-US" dirty="0" smtClean="0">
                <a:solidFill>
                  <a:srgbClr val="00040C"/>
                </a:solidFill>
                <a:ea typeface="ＭＳ Ｐゴシック" pitchFamily="-112" charset="-128"/>
              </a:rPr>
              <a:t>Birth Defects Surveillance System </a:t>
            </a:r>
          </a:p>
          <a:p>
            <a:pPr lvl="1" eaLnBrk="1" hangingPunct="1">
              <a:lnSpc>
                <a:spcPct val="80000"/>
              </a:lnSpc>
              <a:defRPr/>
            </a:pPr>
            <a:r>
              <a:rPr lang="en-US" sz="2000" dirty="0" smtClean="0">
                <a:solidFill>
                  <a:srgbClr val="00040C"/>
                </a:solidFill>
                <a:ea typeface="ＭＳ Ｐゴシック" pitchFamily="-112" charset="-128"/>
              </a:rPr>
              <a:t>Established in 2002 in 12 public hospitals in 4 provinces.</a:t>
            </a:r>
          </a:p>
          <a:p>
            <a:pPr lvl="1" eaLnBrk="1" hangingPunct="1">
              <a:lnSpc>
                <a:spcPct val="80000"/>
              </a:lnSpc>
              <a:defRPr/>
            </a:pPr>
            <a:r>
              <a:rPr lang="en-US" sz="2000" dirty="0" smtClean="0">
                <a:solidFill>
                  <a:srgbClr val="00040C"/>
                </a:solidFill>
                <a:ea typeface="+mn-ea"/>
                <a:cs typeface="+mn-cs"/>
              </a:rPr>
              <a:t>Since 2002, 53,000 births/year have been monitored.</a:t>
            </a:r>
          </a:p>
          <a:p>
            <a:pPr lvl="1" eaLnBrk="1" hangingPunct="1">
              <a:lnSpc>
                <a:spcPct val="80000"/>
              </a:lnSpc>
              <a:buFontTx/>
              <a:buNone/>
              <a:defRPr/>
            </a:pPr>
            <a:endParaRPr lang="en-US" sz="2000" dirty="0" smtClean="0">
              <a:solidFill>
                <a:srgbClr val="00040C"/>
              </a:solidFill>
              <a:ea typeface="+mn-ea"/>
              <a:cs typeface="+mn-cs"/>
            </a:endParaRPr>
          </a:p>
          <a:p>
            <a:pPr eaLnBrk="1" hangingPunct="1">
              <a:lnSpc>
                <a:spcPct val="80000"/>
              </a:lnSpc>
              <a:buFont typeface="Arial" charset="0"/>
              <a:buChar char="•"/>
              <a:defRPr/>
            </a:pPr>
            <a:r>
              <a:rPr lang="en-US" dirty="0" err="1" smtClean="0">
                <a:solidFill>
                  <a:srgbClr val="00040C"/>
                </a:solidFill>
                <a:ea typeface="ＭＳ Ｐゴシック" pitchFamily="-112" charset="-128"/>
              </a:rPr>
              <a:t>Perinatal</a:t>
            </a:r>
            <a:r>
              <a:rPr lang="en-US" dirty="0" smtClean="0">
                <a:solidFill>
                  <a:srgbClr val="00040C"/>
                </a:solidFill>
                <a:ea typeface="ＭＳ Ｐゴシック" pitchFamily="-112" charset="-128"/>
              </a:rPr>
              <a:t> Mortality Surveillance System</a:t>
            </a:r>
          </a:p>
          <a:p>
            <a:pPr lvl="1" eaLnBrk="1" hangingPunct="1">
              <a:lnSpc>
                <a:spcPct val="80000"/>
              </a:lnSpc>
              <a:defRPr/>
            </a:pPr>
            <a:r>
              <a:rPr lang="en-US" sz="2000" dirty="0" smtClean="0">
                <a:solidFill>
                  <a:srgbClr val="00040C"/>
                </a:solidFill>
                <a:ea typeface="ＭＳ Ｐゴシック" pitchFamily="-112" charset="-128"/>
              </a:rPr>
              <a:t>Causes of death up to seven days of age are recorded through 164 sentinel health care facilities.</a:t>
            </a:r>
          </a:p>
        </p:txBody>
      </p:sp>
      <p:sp>
        <p:nvSpPr>
          <p:cNvPr id="52229" name="Title 1"/>
          <p:cNvSpPr txBox="1">
            <a:spLocks/>
          </p:cNvSpPr>
          <p:nvPr/>
        </p:nvSpPr>
        <p:spPr bwMode="auto">
          <a:xfrm>
            <a:off x="395288" y="260350"/>
            <a:ext cx="6605587" cy="714375"/>
          </a:xfrm>
          <a:prstGeom prst="rect">
            <a:avLst/>
          </a:prstGeom>
          <a:noFill/>
          <a:ln w="9525">
            <a:noFill/>
            <a:miter lim="800000"/>
            <a:headEnd/>
            <a:tailEnd/>
          </a:ln>
        </p:spPr>
        <p:txBody>
          <a:bodyPr anchor="ctr"/>
          <a:lstStyle/>
          <a:p>
            <a:pPr eaLnBrk="0" hangingPunct="0"/>
            <a:r>
              <a:rPr lang="en-US" sz="2400" b="1">
                <a:solidFill>
                  <a:srgbClr val="A50021"/>
                </a:solidFill>
              </a:rPr>
              <a:t>Food Fortification as a Strategy for Nutrition Delivery- Does it Work?</a:t>
            </a:r>
            <a:endParaRPr lang="en-US" sz="2400" b="1">
              <a:solidFill>
                <a:srgbClr val="B20838"/>
              </a:solidFill>
            </a:endParaRPr>
          </a:p>
        </p:txBody>
      </p:sp>
      <p:sp>
        <p:nvSpPr>
          <p:cNvPr id="52230" name="TextBox 7"/>
          <p:cNvSpPr txBox="1">
            <a:spLocks noChangeArrowheads="1"/>
          </p:cNvSpPr>
          <p:nvPr/>
        </p:nvSpPr>
        <p:spPr bwMode="auto">
          <a:xfrm>
            <a:off x="500063" y="1800225"/>
            <a:ext cx="8358187" cy="1323975"/>
          </a:xfrm>
          <a:prstGeom prst="rect">
            <a:avLst/>
          </a:prstGeom>
          <a:solidFill>
            <a:srgbClr val="B20838"/>
          </a:solidFill>
          <a:ln w="9525">
            <a:solidFill>
              <a:schemeClr val="tx1"/>
            </a:solidFill>
            <a:miter lim="800000"/>
            <a:headEnd/>
            <a:tailEnd/>
          </a:ln>
        </p:spPr>
        <p:txBody>
          <a:bodyPr>
            <a:spAutoFit/>
          </a:bodyPr>
          <a:lstStyle/>
          <a:p>
            <a:r>
              <a:rPr lang="fr-CH" sz="2000" b="1">
                <a:solidFill>
                  <a:srgbClr val="FFFFFF"/>
                </a:solidFill>
                <a:ea typeface="MS PGothic" pitchFamily="34" charset="-128"/>
              </a:rPr>
              <a:t>Vehicle:      	</a:t>
            </a:r>
            <a:r>
              <a:rPr lang="fr-CH" sz="2000" b="1">
                <a:solidFill>
                  <a:srgbClr val="BFBFBF"/>
                </a:solidFill>
                <a:ea typeface="MS PGothic" pitchFamily="34" charset="-128"/>
              </a:rPr>
              <a:t>Wheat Flour and Maize Meal</a:t>
            </a:r>
          </a:p>
          <a:p>
            <a:r>
              <a:rPr lang="fr-CH" sz="2000" b="1">
                <a:solidFill>
                  <a:srgbClr val="FFFFFF"/>
                </a:solidFill>
                <a:ea typeface="MS PGothic" pitchFamily="34" charset="-128"/>
              </a:rPr>
              <a:t>Fortificants: 	</a:t>
            </a:r>
            <a:r>
              <a:rPr lang="fr-CH" sz="2000" b="1">
                <a:solidFill>
                  <a:srgbClr val="BFBFBF"/>
                </a:solidFill>
                <a:ea typeface="MS PGothic" pitchFamily="34" charset="-128"/>
              </a:rPr>
              <a:t>Iron, vitamin A, zinc, thiamin, 					riboflavin, niacin, folic acid</a:t>
            </a:r>
          </a:p>
          <a:p>
            <a:r>
              <a:rPr lang="fr-CH" sz="2000" b="1">
                <a:solidFill>
                  <a:srgbClr val="FFFFFF"/>
                </a:solidFill>
                <a:ea typeface="MS PGothic" pitchFamily="34" charset="-128"/>
              </a:rPr>
              <a:t>Grant: 		</a:t>
            </a:r>
            <a:r>
              <a:rPr lang="fr-CH" sz="2000" b="1">
                <a:solidFill>
                  <a:srgbClr val="BFBFBF"/>
                </a:solidFill>
                <a:ea typeface="MS PGothic" pitchFamily="34" charset="-128"/>
              </a:rPr>
              <a:t>$2.8 Million</a:t>
            </a:r>
            <a:endParaRPr lang="en-US" sz="2000" b="1">
              <a:solidFill>
                <a:srgbClr val="BFBFBF"/>
              </a:solidFill>
              <a:ea typeface="MS PGothic" pitchFamily="34" charset="-128"/>
            </a:endParaRPr>
          </a:p>
        </p:txBody>
      </p:sp>
      <p:sp>
        <p:nvSpPr>
          <p:cNvPr id="52231" name="TextBox 6"/>
          <p:cNvSpPr txBox="1">
            <a:spLocks noChangeArrowheads="1"/>
          </p:cNvSpPr>
          <p:nvPr/>
        </p:nvSpPr>
        <p:spPr bwMode="auto">
          <a:xfrm>
            <a:off x="381000" y="1219200"/>
            <a:ext cx="5181600" cy="369888"/>
          </a:xfrm>
          <a:prstGeom prst="rect">
            <a:avLst/>
          </a:prstGeom>
          <a:noFill/>
          <a:ln w="9525">
            <a:noFill/>
            <a:miter lim="800000"/>
            <a:headEnd/>
            <a:tailEnd/>
          </a:ln>
        </p:spPr>
        <p:txBody>
          <a:bodyPr>
            <a:spAutoFit/>
          </a:bodyPr>
          <a:lstStyle/>
          <a:p>
            <a:r>
              <a:rPr lang="en-US" b="1">
                <a:solidFill>
                  <a:srgbClr val="00040C"/>
                </a:solidFill>
              </a:rPr>
              <a:t>Evidence from Completed Projects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0"/>
          </p:nvPr>
        </p:nvSpPr>
        <p:spPr>
          <a:xfrm>
            <a:off x="785813" y="1357313"/>
            <a:ext cx="7429500" cy="4411662"/>
          </a:xfrm>
        </p:spPr>
        <p:txBody>
          <a:bodyPr/>
          <a:lstStyle/>
          <a:p>
            <a:pPr lvl="1" eaLnBrk="1" hangingPunct="1">
              <a:lnSpc>
                <a:spcPct val="80000"/>
              </a:lnSpc>
              <a:defRPr/>
            </a:pPr>
            <a:r>
              <a:rPr lang="en-US" sz="2000" dirty="0" smtClean="0">
                <a:solidFill>
                  <a:srgbClr val="00040C"/>
                </a:solidFill>
                <a:ea typeface="+mn-ea"/>
                <a:cs typeface="+mn-cs"/>
              </a:rPr>
              <a:t>Prevalence of NTDs was reduced by 30.5% after mandatory fortification (p&lt;0.05).</a:t>
            </a:r>
            <a:endParaRPr lang="en-US" sz="2000" dirty="0" smtClean="0">
              <a:solidFill>
                <a:srgbClr val="00040C"/>
              </a:solidFill>
              <a:ea typeface="ＭＳ Ｐゴシック" pitchFamily="-112" charset="-128"/>
            </a:endParaRPr>
          </a:p>
        </p:txBody>
      </p:sp>
      <p:graphicFrame>
        <p:nvGraphicFramePr>
          <p:cNvPr id="7" name="Group 44"/>
          <p:cNvGraphicFramePr>
            <a:graphicFrameLocks/>
          </p:cNvGraphicFramePr>
          <p:nvPr/>
        </p:nvGraphicFramePr>
        <p:xfrm>
          <a:off x="1500188" y="2214563"/>
          <a:ext cx="7215187" cy="3544887"/>
        </p:xfrm>
        <a:graphic>
          <a:graphicData uri="http://schemas.openxmlformats.org/drawingml/2006/table">
            <a:tbl>
              <a:tblPr/>
              <a:tblGrid>
                <a:gridCol w="2127537"/>
                <a:gridCol w="2312586"/>
                <a:gridCol w="2775115"/>
              </a:tblGrid>
              <a:tr h="70993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40C"/>
                          </a:solidFill>
                          <a:effectLst/>
                          <a:latin typeface="Arial" pitchFamily="34" charset="0"/>
                          <a:ea typeface="Times New Roman" pitchFamily="18" charset="0"/>
                          <a:cs typeface="Arial" pitchFamily="34" charset="0"/>
                        </a:rPr>
                        <a:t>Prevalence of NTDs 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40C"/>
                          </a:solidFill>
                          <a:effectLst/>
                          <a:latin typeface="Arial" pitchFamily="34" charset="0"/>
                          <a:ea typeface="Times New Roman" pitchFamily="18" charset="0"/>
                          <a:cs typeface="Arial" pitchFamily="34" charset="0"/>
                        </a:rPr>
                        <a:t>South Africa Pre and Post Mandatory Folic Acid Fortification Legislation</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r>
              <a:tr h="40680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Province</a:t>
                      </a:r>
                      <a:endPar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Pre Fortification (2001-2003)</a:t>
                      </a:r>
                      <a:endPar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Post fortification (2005-2006)</a:t>
                      </a:r>
                      <a:endPar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r>
              <a:tr h="24408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Rate/1000 Births</a:t>
                      </a:r>
                      <a:endPar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Rate/1000 Births</a:t>
                      </a:r>
                      <a:endPar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A50021"/>
                    </a:solidFill>
                  </a:tcPr>
                </a:tc>
              </a:tr>
              <a:tr h="2712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40C"/>
                          </a:solidFill>
                          <a:effectLst/>
                          <a:latin typeface="Arial" pitchFamily="34" charset="0"/>
                          <a:ea typeface="Times New Roman" pitchFamily="18" charset="0"/>
                          <a:cs typeface="Arial" pitchFamily="34" charset="0"/>
                        </a:rPr>
                        <a:t>Eastern Cape</a:t>
                      </a: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40C"/>
                          </a:solidFill>
                          <a:effectLst/>
                          <a:latin typeface="Arial" pitchFamily="34" charset="0"/>
                          <a:ea typeface="Times New Roman" pitchFamily="18" charset="0"/>
                          <a:cs typeface="Arial" pitchFamily="34" charset="0"/>
                        </a:rPr>
                        <a:t>2.11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40C"/>
                          </a:solidFill>
                          <a:effectLst/>
                          <a:latin typeface="Arial" pitchFamily="34" charset="0"/>
                          <a:ea typeface="Times New Roman" pitchFamily="18" charset="0"/>
                          <a:cs typeface="Arial" pitchFamily="34" charset="0"/>
                        </a:rPr>
                        <a:t>1.26</a:t>
                      </a: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schemeClr>
                    </a:solidFill>
                  </a:tcPr>
                </a:tc>
              </a:tr>
              <a:tr h="2712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rgbClr val="00040C"/>
                          </a:solidFill>
                          <a:effectLst/>
                          <a:latin typeface="Arial" pitchFamily="34" charset="0"/>
                          <a:ea typeface="Times New Roman" pitchFamily="18" charset="0"/>
                          <a:cs typeface="Arial" pitchFamily="34" charset="0"/>
                        </a:rPr>
                        <a:t>KwaZulu</a:t>
                      </a:r>
                      <a:r>
                        <a:rPr kumimoji="0" lang="en-GB" sz="1600" b="0" i="0" u="none" strike="noStrike" cap="none" normalizeH="0" baseline="0" dirty="0" smtClean="0">
                          <a:ln>
                            <a:noFill/>
                          </a:ln>
                          <a:solidFill>
                            <a:srgbClr val="00040C"/>
                          </a:solidFill>
                          <a:effectLst/>
                          <a:latin typeface="Arial" pitchFamily="34" charset="0"/>
                          <a:ea typeface="Times New Roman" pitchFamily="18" charset="0"/>
                          <a:cs typeface="Arial" pitchFamily="34" charset="0"/>
                        </a:rPr>
                        <a:t> Natal</a:t>
                      </a: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40C"/>
                          </a:solidFill>
                          <a:effectLst/>
                          <a:latin typeface="Arial" pitchFamily="34" charset="0"/>
                          <a:ea typeface="Times New Roman" pitchFamily="18" charset="0"/>
                          <a:cs typeface="Arial" pitchFamily="34" charset="0"/>
                        </a:rPr>
                        <a:t>1.05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40C"/>
                          </a:solidFill>
                          <a:effectLst/>
                          <a:latin typeface="Arial" pitchFamily="34" charset="0"/>
                          <a:ea typeface="Times New Roman" pitchFamily="18" charset="0"/>
                          <a:cs typeface="Arial" pitchFamily="34" charset="0"/>
                        </a:rPr>
                        <a:t>0.78</a:t>
                      </a: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schemeClr>
                    </a:solidFill>
                  </a:tcPr>
                </a:tc>
              </a:tr>
              <a:tr h="2712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rgbClr val="00040C"/>
                          </a:solidFill>
                          <a:effectLst/>
                          <a:latin typeface="Arial" pitchFamily="34" charset="0"/>
                          <a:ea typeface="Times New Roman" pitchFamily="18" charset="0"/>
                          <a:cs typeface="Arial" pitchFamily="34" charset="0"/>
                        </a:rPr>
                        <a:t>Mpurnalanga</a:t>
                      </a:r>
                      <a:endParaRPr kumimoji="0" lang="en-GB" sz="1600" b="0" i="0" u="none" strike="noStrike" cap="none" normalizeH="0" baseline="0" dirty="0" smtClean="0">
                        <a:ln>
                          <a:noFill/>
                        </a:ln>
                        <a:solidFill>
                          <a:srgbClr val="00040C"/>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40C"/>
                          </a:solidFill>
                          <a:effectLst/>
                          <a:latin typeface="Arial" pitchFamily="34" charset="0"/>
                          <a:ea typeface="Times New Roman" pitchFamily="18" charset="0"/>
                          <a:cs typeface="Arial" pitchFamily="34" charset="0"/>
                        </a:rPr>
                        <a:t>1.36</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40C"/>
                          </a:solidFill>
                          <a:effectLst/>
                          <a:latin typeface="Arial" pitchFamily="34" charset="0"/>
                          <a:ea typeface="Times New Roman" pitchFamily="18" charset="0"/>
                          <a:cs typeface="Arial" pitchFamily="34" charset="0"/>
                        </a:rPr>
                        <a:t>1.02</a:t>
                      </a: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schemeClr>
                    </a:solidFill>
                  </a:tcPr>
                </a:tc>
              </a:tr>
              <a:tr h="2712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40C"/>
                          </a:solidFill>
                          <a:effectLst/>
                          <a:latin typeface="Arial" pitchFamily="34" charset="0"/>
                          <a:ea typeface="Times New Roman" pitchFamily="18" charset="0"/>
                          <a:cs typeface="Arial" pitchFamily="34" charset="0"/>
                        </a:rPr>
                        <a:t>Free State</a:t>
                      </a: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40C"/>
                          </a:solidFill>
                          <a:effectLst/>
                          <a:latin typeface="Arial" pitchFamily="34" charset="0"/>
                          <a:ea typeface="Times New Roman" pitchFamily="18" charset="0"/>
                          <a:cs typeface="Arial" pitchFamily="34" charset="0"/>
                        </a:rPr>
                        <a:t>1.29</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2">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40C"/>
                          </a:solidFill>
                          <a:effectLst/>
                          <a:latin typeface="Arial" pitchFamily="34" charset="0"/>
                          <a:ea typeface="Times New Roman" pitchFamily="18" charset="0"/>
                          <a:cs typeface="Arial" pitchFamily="34" charset="0"/>
                        </a:rPr>
                        <a:t>1.03</a:t>
                      </a: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2">
                        <a:lumMod val="65000"/>
                      </a:schemeClr>
                    </a:solidFill>
                  </a:tcPr>
                </a:tc>
              </a:tr>
              <a:tr h="46104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40C"/>
                          </a:solidFill>
                          <a:effectLst/>
                          <a:latin typeface="Arial" pitchFamily="34" charset="0"/>
                          <a:ea typeface="Times New Roman" pitchFamily="18" charset="0"/>
                          <a:cs typeface="Arial" pitchFamily="34" charset="0"/>
                        </a:rPr>
                        <a:t>Total</a:t>
                      </a: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40C"/>
                          </a:solidFill>
                          <a:effectLst/>
                          <a:latin typeface="Arial" pitchFamily="34" charset="0"/>
                          <a:ea typeface="Times New Roman" pitchFamily="18" charset="0"/>
                          <a:cs typeface="Arial" pitchFamily="34" charset="0"/>
                        </a:rPr>
                        <a:t>1.41                            95% CI: 1.15-1.67</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40C"/>
                          </a:solidFill>
                          <a:effectLst/>
                          <a:latin typeface="Arial" pitchFamily="34" charset="0"/>
                          <a:ea typeface="Times New Roman" pitchFamily="18" charset="0"/>
                          <a:cs typeface="Arial" pitchFamily="34" charset="0"/>
                        </a:rPr>
                        <a:t>0.98                          95% CI: 0.69-1.26</a:t>
                      </a: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53288" name="Text Box 42"/>
          <p:cNvSpPr txBox="1">
            <a:spLocks noChangeArrowheads="1"/>
          </p:cNvSpPr>
          <p:nvPr/>
        </p:nvSpPr>
        <p:spPr bwMode="auto">
          <a:xfrm>
            <a:off x="1071563" y="6215063"/>
            <a:ext cx="7291387" cy="396875"/>
          </a:xfrm>
          <a:prstGeom prst="rect">
            <a:avLst/>
          </a:prstGeom>
          <a:noFill/>
          <a:ln w="9525">
            <a:noFill/>
            <a:miter lim="800000"/>
            <a:headEnd/>
            <a:tailEnd/>
          </a:ln>
        </p:spPr>
        <p:txBody>
          <a:bodyPr wrap="none">
            <a:spAutoFit/>
          </a:bodyPr>
          <a:lstStyle/>
          <a:p>
            <a:r>
              <a:rPr lang="en-US" sz="1000">
                <a:solidFill>
                  <a:srgbClr val="FFFFFF"/>
                </a:solidFill>
                <a:latin typeface="Tahoma" pitchFamily="34" charset="0"/>
              </a:rPr>
              <a:t>Sayed AR., Bourne D., Pattinson R., Nixon J., Henderson B. Decline in the prevalence of neural tube defects following folic acid</a:t>
            </a:r>
          </a:p>
          <a:p>
            <a:r>
              <a:rPr lang="en-US" sz="1000">
                <a:solidFill>
                  <a:srgbClr val="FFFFFF"/>
                </a:solidFill>
                <a:latin typeface="Tahoma" pitchFamily="34" charset="0"/>
              </a:rPr>
              <a:t> fortification and its cost-benefit in South Africa. Birth Defects Res A Clin Mol Teratol. 2008 Apr;82(4):211-6.</a:t>
            </a:r>
          </a:p>
        </p:txBody>
      </p:sp>
      <p:sp>
        <p:nvSpPr>
          <p:cNvPr id="53289" name="Title 1"/>
          <p:cNvSpPr txBox="1">
            <a:spLocks/>
          </p:cNvSpPr>
          <p:nvPr/>
        </p:nvSpPr>
        <p:spPr bwMode="auto">
          <a:xfrm>
            <a:off x="395288" y="260350"/>
            <a:ext cx="6605587" cy="714375"/>
          </a:xfrm>
          <a:prstGeom prst="rect">
            <a:avLst/>
          </a:prstGeom>
          <a:noFill/>
          <a:ln w="9525">
            <a:noFill/>
            <a:miter lim="800000"/>
            <a:headEnd/>
            <a:tailEnd/>
          </a:ln>
        </p:spPr>
        <p:txBody>
          <a:bodyPr anchor="ctr"/>
          <a:lstStyle/>
          <a:p>
            <a:pPr eaLnBrk="0" hangingPunct="0"/>
            <a:r>
              <a:rPr lang="fr-CH" sz="2800">
                <a:solidFill>
                  <a:srgbClr val="B20838"/>
                </a:solidFill>
              </a:rPr>
              <a:t>Results from Completed Projects:</a:t>
            </a:r>
          </a:p>
          <a:p>
            <a:pPr eaLnBrk="0" hangingPunct="0"/>
            <a:r>
              <a:rPr lang="fr-CH" sz="2000">
                <a:solidFill>
                  <a:srgbClr val="B20838"/>
                </a:solidFill>
              </a:rPr>
              <a:t>South Africa: Birth Defects Surveillance</a:t>
            </a:r>
          </a:p>
        </p:txBody>
      </p:sp>
      <p:sp>
        <p:nvSpPr>
          <p:cNvPr id="53290" name="Text Box 42"/>
          <p:cNvSpPr txBox="1">
            <a:spLocks noChangeArrowheads="1"/>
          </p:cNvSpPr>
          <p:nvPr/>
        </p:nvSpPr>
        <p:spPr bwMode="auto">
          <a:xfrm>
            <a:off x="1285875" y="6072188"/>
            <a:ext cx="7373938" cy="400050"/>
          </a:xfrm>
          <a:prstGeom prst="rect">
            <a:avLst/>
          </a:prstGeom>
          <a:noFill/>
          <a:ln w="9525">
            <a:noFill/>
            <a:miter lim="800000"/>
            <a:headEnd/>
            <a:tailEnd/>
          </a:ln>
        </p:spPr>
        <p:txBody>
          <a:bodyPr wrap="none">
            <a:spAutoFit/>
          </a:bodyPr>
          <a:lstStyle/>
          <a:p>
            <a:r>
              <a:rPr lang="en-US" sz="1000">
                <a:solidFill>
                  <a:srgbClr val="00040C"/>
                </a:solidFill>
                <a:cs typeface="Arial" pitchFamily="34" charset="0"/>
              </a:rPr>
              <a:t>Sayed AR., Bourne D., Pattinson R., Nixon J., Henderson B. Decline in the prevalence of neural tube defects following folic acid</a:t>
            </a:r>
          </a:p>
          <a:p>
            <a:r>
              <a:rPr lang="en-US" sz="1000">
                <a:solidFill>
                  <a:srgbClr val="00040C"/>
                </a:solidFill>
                <a:cs typeface="Arial" pitchFamily="34" charset="0"/>
              </a:rPr>
              <a:t> fortification and its cost-benefit in South Africa. Birth Defects Res A Clin Mol Teratol. 2008 Apr;82(4):211-6.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bwMode="auto">
          <a:xfrm>
            <a:off x="571500" y="2819400"/>
            <a:ext cx="7786688" cy="2911475"/>
          </a:xfrm>
          <a:noFill/>
          <a:ln>
            <a:miter lim="800000"/>
            <a:headEnd/>
            <a:tailEnd/>
          </a:ln>
        </p:spPr>
        <p:txBody>
          <a:bodyPr vert="horz" wrap="square" lIns="91440" tIns="45720" rIns="91440" bIns="45720" numCol="1" anchor="t" anchorCtr="0" compatLnSpc="1">
            <a:prstTxWarp prst="textNoShape">
              <a:avLst/>
            </a:prstTxWarp>
          </a:bodyPr>
          <a:lstStyle/>
          <a:p>
            <a:pPr algn="ctr">
              <a:buFont typeface="Arial" pitchFamily="34" charset="0"/>
              <a:buNone/>
            </a:pPr>
            <a:r>
              <a:rPr lang="en-US" sz="3600" b="1" smtClean="0">
                <a:solidFill>
                  <a:srgbClr val="00040C"/>
                </a:solidFill>
              </a:rPr>
              <a:t>Food Fortification as a Strategy for Nutrition Delivery- Does it Work?</a:t>
            </a:r>
            <a:endParaRPr lang="en-US" sz="3600" smtClean="0">
              <a:solidFill>
                <a:srgbClr val="00040C"/>
              </a:solidFill>
            </a:endParaRPr>
          </a:p>
          <a:p>
            <a:endParaRPr lang="en-US" sz="3600" smtClean="0">
              <a:solidFill>
                <a:srgbClr val="00040C"/>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idx="1"/>
          </p:nvPr>
        </p:nvSpPr>
        <p:spPr bwMode="auto">
          <a:xfrm>
            <a:off x="571500" y="2071688"/>
            <a:ext cx="7358063" cy="3857625"/>
          </a:xfrm>
          <a:noFill/>
          <a:ln>
            <a:miter lim="800000"/>
            <a:headEnd/>
            <a:tailEnd/>
          </a:ln>
        </p:spPr>
        <p:txBody>
          <a:bodyPr vert="horz" wrap="square" lIns="91440" tIns="45720" rIns="91440" bIns="45720" numCol="1" anchor="t" anchorCtr="0" compatLnSpc="1">
            <a:prstTxWarp prst="textNoShape">
              <a:avLst/>
            </a:prstTxWarp>
          </a:bodyPr>
          <a:lstStyle/>
          <a:p>
            <a:r>
              <a:rPr lang="en-US" sz="2200" smtClean="0">
                <a:solidFill>
                  <a:srgbClr val="00040C"/>
                </a:solidFill>
              </a:rPr>
              <a:t>Critical factors for success </a:t>
            </a:r>
            <a:r>
              <a:rPr lang="en-US" sz="2200" smtClean="0">
                <a:solidFill>
                  <a:schemeClr val="accent2"/>
                </a:solidFill>
              </a:rPr>
              <a:t>(Primary Foundational Blocks)</a:t>
            </a:r>
          </a:p>
          <a:p>
            <a:pPr>
              <a:buFont typeface="Arial" pitchFamily="34" charset="0"/>
              <a:buChar char="•"/>
            </a:pPr>
            <a:endParaRPr lang="en-US" smtClean="0">
              <a:solidFill>
                <a:srgbClr val="00040C"/>
              </a:solidFill>
            </a:endParaRPr>
          </a:p>
          <a:p>
            <a:pPr lvl="1"/>
            <a:r>
              <a:rPr lang="en-US" sz="2200" smtClean="0">
                <a:solidFill>
                  <a:schemeClr val="accent2"/>
                </a:solidFill>
              </a:rPr>
              <a:t>Choosing a vehicle</a:t>
            </a:r>
          </a:p>
          <a:p>
            <a:pPr lvl="1">
              <a:buFont typeface="Arial" pitchFamily="34" charset="0"/>
              <a:buNone/>
            </a:pPr>
            <a:endParaRPr lang="en-US" sz="700" smtClean="0">
              <a:solidFill>
                <a:srgbClr val="00040C"/>
              </a:solidFill>
            </a:endParaRPr>
          </a:p>
          <a:p>
            <a:pPr lvl="1"/>
            <a:r>
              <a:rPr lang="en-US" sz="2200" smtClean="0">
                <a:solidFill>
                  <a:srgbClr val="00040C"/>
                </a:solidFill>
              </a:rPr>
              <a:t>Food Industry and market related</a:t>
            </a:r>
          </a:p>
          <a:p>
            <a:pPr lvl="1">
              <a:buFont typeface="Arial" pitchFamily="34" charset="0"/>
              <a:buNone/>
            </a:pPr>
            <a:endParaRPr lang="en-US" sz="700" smtClean="0">
              <a:solidFill>
                <a:srgbClr val="00040C"/>
              </a:solidFill>
            </a:endParaRPr>
          </a:p>
          <a:p>
            <a:pPr lvl="1"/>
            <a:r>
              <a:rPr lang="en-US" sz="2200" smtClean="0">
                <a:solidFill>
                  <a:schemeClr val="accent2"/>
                </a:solidFill>
              </a:rPr>
              <a:t>Food laws and regulation</a:t>
            </a:r>
          </a:p>
          <a:p>
            <a:pPr lvl="1">
              <a:buFont typeface="Arial" pitchFamily="34" charset="0"/>
              <a:buNone/>
            </a:pPr>
            <a:endParaRPr lang="en-US" sz="700" smtClean="0">
              <a:solidFill>
                <a:srgbClr val="00040C"/>
              </a:solidFill>
            </a:endParaRPr>
          </a:p>
          <a:p>
            <a:pPr lvl="1"/>
            <a:r>
              <a:rPr lang="en-US" sz="2200" smtClean="0">
                <a:solidFill>
                  <a:srgbClr val="00040C"/>
                </a:solidFill>
              </a:rPr>
              <a:t>Building PPP and alliances</a:t>
            </a:r>
          </a:p>
          <a:p>
            <a:endParaRPr lang="en-US" sz="2400" smtClean="0">
              <a:solidFill>
                <a:srgbClr val="00040C"/>
              </a:solidFill>
            </a:endParaRPr>
          </a:p>
        </p:txBody>
      </p:sp>
      <p:sp>
        <p:nvSpPr>
          <p:cNvPr id="55299" name="Title 1"/>
          <p:cNvSpPr txBox="1">
            <a:spLocks noGrp="1"/>
          </p:cNvSpPr>
          <p:nvPr>
            <p:ph type="title"/>
          </p:nvPr>
        </p:nvSpPr>
        <p:spPr bwMode="auto">
          <a:xfrm>
            <a:off x="571500" y="928688"/>
            <a:ext cx="5357813" cy="488950"/>
          </a:xfrm>
          <a:noFill/>
          <a:ln>
            <a:miter lim="800000"/>
            <a:headEnd/>
            <a:tailEnd/>
          </a:ln>
        </p:spPr>
        <p:txBody>
          <a:bodyPr wrap="square" numCol="1" anchorCtr="0" compatLnSpc="1">
            <a:prstTxWarp prst="textNoShape">
              <a:avLst/>
            </a:prstTxWarp>
          </a:bodyPr>
          <a:lstStyle/>
          <a:p>
            <a:r>
              <a:rPr lang="en-US" sz="2400" b="1" smtClean="0">
                <a:solidFill>
                  <a:schemeClr val="accent2"/>
                </a:solidFill>
              </a:rPr>
              <a:t>Food Fortification as a Strategy for Nutrition Delivery- Does it Work?</a:t>
            </a:r>
            <a:endParaRPr lang="en-US" sz="2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idx="1"/>
          </p:nvPr>
        </p:nvSpPr>
        <p:spPr bwMode="auto">
          <a:xfrm>
            <a:off x="571500" y="2071688"/>
            <a:ext cx="7358063" cy="3857625"/>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a:p>
            <a:pPr>
              <a:buFont typeface="Arial" pitchFamily="34" charset="0"/>
              <a:buChar char="•"/>
            </a:pPr>
            <a:r>
              <a:rPr lang="en-US" sz="2400" smtClean="0">
                <a:solidFill>
                  <a:srgbClr val="00040C"/>
                </a:solidFill>
              </a:rPr>
              <a:t>Choosing a vehicle</a:t>
            </a:r>
          </a:p>
          <a:p>
            <a:endParaRPr lang="en-US" sz="1200" smtClean="0"/>
          </a:p>
          <a:p>
            <a:pPr marL="914400" lvl="1" indent="-400050"/>
            <a:r>
              <a:rPr lang="en-US" sz="2000" smtClean="0">
                <a:solidFill>
                  <a:srgbClr val="00040C"/>
                </a:solidFill>
              </a:rPr>
              <a:t>Food consumption data for potential food vehicle(s)</a:t>
            </a:r>
          </a:p>
          <a:p>
            <a:pPr marL="914400" lvl="1" indent="-400050">
              <a:buFont typeface="Arial" pitchFamily="34" charset="0"/>
              <a:buNone/>
            </a:pPr>
            <a:endParaRPr lang="en-US" sz="1000" smtClean="0">
              <a:solidFill>
                <a:srgbClr val="00040C"/>
              </a:solidFill>
            </a:endParaRPr>
          </a:p>
          <a:p>
            <a:pPr marL="914400" lvl="1" indent="-400050"/>
            <a:r>
              <a:rPr lang="en-US" sz="2000" smtClean="0">
                <a:solidFill>
                  <a:schemeClr val="accent2"/>
                </a:solidFill>
              </a:rPr>
              <a:t>Marketing and distribution data for the food vehicles(s)</a:t>
            </a:r>
          </a:p>
          <a:p>
            <a:pPr marL="914400" lvl="1" indent="-400050">
              <a:buFont typeface="Arial" pitchFamily="34" charset="0"/>
              <a:buNone/>
            </a:pPr>
            <a:endParaRPr lang="en-US" sz="1000" smtClean="0">
              <a:solidFill>
                <a:srgbClr val="00040C"/>
              </a:solidFill>
            </a:endParaRPr>
          </a:p>
          <a:p>
            <a:pPr marL="914400" lvl="1" indent="-400050"/>
            <a:r>
              <a:rPr lang="en-US" sz="2000" smtClean="0">
                <a:solidFill>
                  <a:srgbClr val="00040C"/>
                </a:solidFill>
              </a:rPr>
              <a:t>Determining the technical and economic feasibility</a:t>
            </a:r>
          </a:p>
        </p:txBody>
      </p:sp>
      <p:sp>
        <p:nvSpPr>
          <p:cNvPr id="56323" name="Title 1"/>
          <p:cNvSpPr txBox="1">
            <a:spLocks noGrp="1"/>
          </p:cNvSpPr>
          <p:nvPr>
            <p:ph type="title"/>
          </p:nvPr>
        </p:nvSpPr>
        <p:spPr bwMode="auto">
          <a:xfrm>
            <a:off x="571500" y="928688"/>
            <a:ext cx="5357813" cy="488950"/>
          </a:xfrm>
          <a:noFill/>
          <a:ln>
            <a:miter lim="800000"/>
            <a:headEnd/>
            <a:tailEnd/>
          </a:ln>
        </p:spPr>
        <p:txBody>
          <a:bodyPr wrap="square" numCol="1" anchorCtr="0" compatLnSpc="1">
            <a:prstTxWarp prst="textNoShape">
              <a:avLst/>
            </a:prstTxWarp>
          </a:bodyPr>
          <a:lstStyle/>
          <a:p>
            <a:r>
              <a:rPr lang="en-US" sz="2400" b="1" smtClean="0">
                <a:solidFill>
                  <a:schemeClr val="accent2"/>
                </a:solidFill>
              </a:rPr>
              <a:t>Food Fortification as a Strategy for Nutrition Delivery- Does it Work?</a:t>
            </a:r>
            <a:endParaRPr 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idx="1"/>
          </p:nvPr>
        </p:nvSpPr>
        <p:spPr bwMode="auto">
          <a:xfrm>
            <a:off x="571500" y="2071688"/>
            <a:ext cx="7358063" cy="3857625"/>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a:p>
            <a:pPr>
              <a:buFont typeface="Arial" pitchFamily="34" charset="0"/>
              <a:buChar char="•"/>
            </a:pPr>
            <a:r>
              <a:rPr lang="en-US" sz="2400" smtClean="0">
                <a:solidFill>
                  <a:srgbClr val="00040C"/>
                </a:solidFill>
              </a:rPr>
              <a:t>Food Industry and market analysis</a:t>
            </a:r>
          </a:p>
          <a:p>
            <a:endParaRPr lang="en-US" sz="1200" smtClean="0">
              <a:solidFill>
                <a:srgbClr val="00040C"/>
              </a:solidFill>
            </a:endParaRPr>
          </a:p>
          <a:p>
            <a:pPr lvl="1"/>
            <a:r>
              <a:rPr lang="en-US" sz="2200" smtClean="0">
                <a:solidFill>
                  <a:srgbClr val="00040C"/>
                </a:solidFill>
              </a:rPr>
              <a:t>Industry capacity  &amp; concentration</a:t>
            </a:r>
          </a:p>
          <a:p>
            <a:pPr lvl="1">
              <a:buFont typeface="Arial" pitchFamily="34" charset="0"/>
              <a:buNone/>
            </a:pPr>
            <a:endParaRPr lang="en-US" sz="1000" smtClean="0">
              <a:solidFill>
                <a:srgbClr val="00040C"/>
              </a:solidFill>
            </a:endParaRPr>
          </a:p>
          <a:p>
            <a:pPr lvl="1"/>
            <a:r>
              <a:rPr lang="en-US" sz="2200" smtClean="0">
                <a:solidFill>
                  <a:schemeClr val="accent2"/>
                </a:solidFill>
              </a:rPr>
              <a:t>Public – private share and role</a:t>
            </a:r>
          </a:p>
          <a:p>
            <a:pPr lvl="1">
              <a:buFont typeface="Arial" pitchFamily="34" charset="0"/>
              <a:buNone/>
            </a:pPr>
            <a:endParaRPr lang="en-US" sz="1000" smtClean="0">
              <a:solidFill>
                <a:srgbClr val="00040C"/>
              </a:solidFill>
            </a:endParaRPr>
          </a:p>
          <a:p>
            <a:pPr lvl="1"/>
            <a:r>
              <a:rPr lang="en-US" sz="2200" smtClean="0">
                <a:solidFill>
                  <a:srgbClr val="00040C"/>
                </a:solidFill>
              </a:rPr>
              <a:t>Investment climate for food fortification</a:t>
            </a:r>
          </a:p>
        </p:txBody>
      </p:sp>
      <p:sp>
        <p:nvSpPr>
          <p:cNvPr id="57347" name="Title 1"/>
          <p:cNvSpPr txBox="1">
            <a:spLocks noGrp="1"/>
          </p:cNvSpPr>
          <p:nvPr>
            <p:ph type="title"/>
          </p:nvPr>
        </p:nvSpPr>
        <p:spPr bwMode="auto">
          <a:xfrm>
            <a:off x="571500" y="928688"/>
            <a:ext cx="5357813" cy="488950"/>
          </a:xfrm>
          <a:noFill/>
          <a:ln>
            <a:miter lim="800000"/>
            <a:headEnd/>
            <a:tailEnd/>
          </a:ln>
        </p:spPr>
        <p:txBody>
          <a:bodyPr wrap="square" numCol="1" anchorCtr="0" compatLnSpc="1">
            <a:prstTxWarp prst="textNoShape">
              <a:avLst/>
            </a:prstTxWarp>
          </a:bodyPr>
          <a:lstStyle/>
          <a:p>
            <a:r>
              <a:rPr lang="en-US" sz="2400" b="1" smtClean="0">
                <a:solidFill>
                  <a:schemeClr val="accent2"/>
                </a:solidFill>
              </a:rPr>
              <a:t>Food Fortification as a Strategy for Nutrition Delivery- Does it Work?</a:t>
            </a:r>
            <a:endParaRPr lang="en-US"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0"/>
          </p:nvPr>
        </p:nvSpPr>
        <p:spPr bwMode="auto">
          <a:xfrm>
            <a:off x="785813" y="1857375"/>
            <a:ext cx="7429500" cy="3911600"/>
          </a:xfrm>
          <a:noFill/>
          <a:ln>
            <a:miter lim="800000"/>
            <a:headEnd/>
            <a:tailEnd/>
          </a:ln>
        </p:spPr>
        <p:txBody>
          <a:bodyPr vert="horz" wrap="square" lIns="91440" tIns="45720" rIns="91440" bIns="45720" numCol="1" anchor="t" anchorCtr="0" compatLnSpc="1">
            <a:prstTxWarp prst="textNoShape">
              <a:avLst/>
            </a:prstTxWarp>
          </a:bodyPr>
          <a:lstStyle/>
          <a:p>
            <a:r>
              <a:rPr lang="en-US" smtClean="0"/>
              <a:t>GAIN project portfolio</a:t>
            </a:r>
          </a:p>
          <a:p>
            <a:r>
              <a:rPr lang="en-US" smtClean="0"/>
              <a:t>Evidence from completed projects</a:t>
            </a:r>
          </a:p>
          <a:p>
            <a:r>
              <a:rPr lang="en-US" smtClean="0"/>
              <a:t>Critical success factors for FF</a:t>
            </a:r>
          </a:p>
          <a:p>
            <a:endParaRPr lang="en-US" smtClean="0"/>
          </a:p>
          <a:p>
            <a:endParaRPr lang="en-US" smtClean="0"/>
          </a:p>
        </p:txBody>
      </p:sp>
      <p:sp>
        <p:nvSpPr>
          <p:cNvPr id="39939" name="Title 2"/>
          <p:cNvSpPr>
            <a:spLocks noGrp="1"/>
          </p:cNvSpPr>
          <p:nvPr>
            <p:ph type="title"/>
          </p:nvPr>
        </p:nvSpPr>
        <p:spPr bwMode="auto">
          <a:xfrm>
            <a:off x="714375" y="857250"/>
            <a:ext cx="5357813" cy="488950"/>
          </a:xfrm>
          <a:noFill/>
          <a:ln>
            <a:miter lim="800000"/>
            <a:headEnd/>
            <a:tailEnd/>
          </a:ln>
        </p:spPr>
        <p:txBody>
          <a:bodyPr wrap="square" numCol="1" anchorCtr="0" compatLnSpc="1">
            <a:prstTxWarp prst="textNoShape">
              <a:avLst/>
            </a:prstTxWarp>
          </a:bodyPr>
          <a:lstStyle/>
          <a:p>
            <a:r>
              <a:rPr lang="en-US" sz="2400" b="1" smtClean="0">
                <a:solidFill>
                  <a:schemeClr val="accent2"/>
                </a:solidFill>
              </a:rPr>
              <a:t>Food Fortification as a Strategy for Nutrition Delivery- Does it Work?</a:t>
            </a:r>
            <a:br>
              <a:rPr lang="en-US" sz="2400" b="1" smtClean="0">
                <a:solidFill>
                  <a:schemeClr val="accent2"/>
                </a:solidFill>
              </a:rPr>
            </a:br>
            <a:r>
              <a:rPr lang="en-US" sz="1200" b="1" smtClean="0">
                <a:solidFill>
                  <a:schemeClr val="accent2"/>
                </a:solidFill>
              </a:rPr>
              <a:t/>
            </a:r>
            <a:br>
              <a:rPr lang="en-US" sz="1200" b="1" smtClean="0">
                <a:solidFill>
                  <a:schemeClr val="accent2"/>
                </a:solidFill>
              </a:rPr>
            </a:br>
            <a:r>
              <a:rPr lang="en-US" sz="1600" b="1" smtClean="0">
                <a:solidFill>
                  <a:srgbClr val="00040C"/>
                </a:solidFill>
              </a:rPr>
              <a:t>GAIN’s  experience around the world in fortification</a:t>
            </a:r>
            <a:endParaRPr lang="en-US" sz="2400" smtClean="0"/>
          </a:p>
        </p:txBody>
      </p:sp>
      <p:pic>
        <p:nvPicPr>
          <p:cNvPr id="39940" name="Picture 2"/>
          <p:cNvPicPr>
            <a:picLocks noChangeAspect="1" noChangeArrowheads="1"/>
          </p:cNvPicPr>
          <p:nvPr/>
        </p:nvPicPr>
        <p:blipFill>
          <a:blip r:embed="rId2"/>
          <a:srcRect/>
          <a:stretch>
            <a:fillRect/>
          </a:stretch>
        </p:blipFill>
        <p:spPr bwMode="auto">
          <a:xfrm>
            <a:off x="990600" y="3124200"/>
            <a:ext cx="5940425" cy="3394075"/>
          </a:xfrm>
          <a:prstGeom prst="rect">
            <a:avLst/>
          </a:prstGeom>
          <a:noFill/>
          <a:ln w="9525">
            <a:solidFill>
              <a:schemeClr val="accent2"/>
            </a:solid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p:cNvSpPr>
          <p:nvPr>
            <p:ph idx="1"/>
          </p:nvPr>
        </p:nvSpPr>
        <p:spPr bwMode="auto">
          <a:xfrm>
            <a:off x="571500" y="2071688"/>
            <a:ext cx="7358063" cy="3857625"/>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solidFill>
                <a:srgbClr val="00040C"/>
              </a:solidFill>
            </a:endParaRPr>
          </a:p>
          <a:p>
            <a:pPr>
              <a:buFont typeface="Arial" pitchFamily="34" charset="0"/>
              <a:buChar char="•"/>
            </a:pPr>
            <a:r>
              <a:rPr lang="en-US" sz="2400" smtClean="0">
                <a:solidFill>
                  <a:srgbClr val="00040C"/>
                </a:solidFill>
              </a:rPr>
              <a:t>Food laws and regulation</a:t>
            </a:r>
          </a:p>
          <a:p>
            <a:endParaRPr lang="en-US" sz="1200" smtClean="0">
              <a:solidFill>
                <a:srgbClr val="00040C"/>
              </a:solidFill>
            </a:endParaRPr>
          </a:p>
          <a:p>
            <a:pPr marL="1544638" lvl="2" indent="-630238">
              <a:buFont typeface="Arial" pitchFamily="34" charset="0"/>
              <a:buChar char="•"/>
            </a:pPr>
            <a:r>
              <a:rPr lang="en-US" smtClean="0">
                <a:solidFill>
                  <a:srgbClr val="00040C"/>
                </a:solidFill>
              </a:rPr>
              <a:t>Voluntary fortification</a:t>
            </a:r>
          </a:p>
          <a:p>
            <a:pPr marL="1544638" lvl="2" indent="-630238"/>
            <a:endParaRPr lang="en-US" sz="1000" smtClean="0">
              <a:solidFill>
                <a:srgbClr val="00040C"/>
              </a:solidFill>
            </a:endParaRPr>
          </a:p>
          <a:p>
            <a:pPr marL="1544638" lvl="2" indent="-630238">
              <a:buFont typeface="Arial" pitchFamily="34" charset="0"/>
              <a:buChar char="•"/>
            </a:pPr>
            <a:r>
              <a:rPr lang="en-US" smtClean="0">
                <a:solidFill>
                  <a:schemeClr val="accent2"/>
                </a:solidFill>
              </a:rPr>
              <a:t>Mandatory fortification</a:t>
            </a:r>
          </a:p>
          <a:p>
            <a:pPr marL="1544638" lvl="2" indent="-630238"/>
            <a:endParaRPr lang="en-US" sz="1000" smtClean="0">
              <a:solidFill>
                <a:srgbClr val="00040C"/>
              </a:solidFill>
            </a:endParaRPr>
          </a:p>
          <a:p>
            <a:pPr marL="1544638" lvl="2" indent="-630238">
              <a:buFont typeface="Arial" pitchFamily="34" charset="0"/>
              <a:buChar char="•"/>
            </a:pPr>
            <a:r>
              <a:rPr lang="en-US" smtClean="0">
                <a:solidFill>
                  <a:srgbClr val="00040C"/>
                </a:solidFill>
              </a:rPr>
              <a:t>Monitoring and enforcement</a:t>
            </a:r>
          </a:p>
          <a:p>
            <a:pPr marL="1544638" lvl="2" indent="-630238"/>
            <a:endParaRPr lang="en-US" sz="1000" smtClean="0">
              <a:solidFill>
                <a:srgbClr val="00040C"/>
              </a:solidFill>
            </a:endParaRPr>
          </a:p>
          <a:p>
            <a:pPr marL="1544638" lvl="2" indent="-630238">
              <a:buFont typeface="Arial" pitchFamily="34" charset="0"/>
              <a:buChar char="•"/>
            </a:pPr>
            <a:r>
              <a:rPr lang="en-US" smtClean="0">
                <a:solidFill>
                  <a:schemeClr val="accent2"/>
                </a:solidFill>
              </a:rPr>
              <a:t>Role of Govt &amp; Food Industry</a:t>
            </a:r>
            <a:endParaRPr lang="en-US" sz="2200" smtClean="0">
              <a:solidFill>
                <a:schemeClr val="accent2"/>
              </a:solidFill>
            </a:endParaRPr>
          </a:p>
        </p:txBody>
      </p:sp>
      <p:sp>
        <p:nvSpPr>
          <p:cNvPr id="58371" name="Title 1"/>
          <p:cNvSpPr txBox="1">
            <a:spLocks noGrp="1"/>
          </p:cNvSpPr>
          <p:nvPr>
            <p:ph type="title"/>
          </p:nvPr>
        </p:nvSpPr>
        <p:spPr bwMode="auto">
          <a:xfrm>
            <a:off x="571500" y="928688"/>
            <a:ext cx="5357813" cy="488950"/>
          </a:xfrm>
          <a:noFill/>
          <a:ln>
            <a:miter lim="800000"/>
            <a:headEnd/>
            <a:tailEnd/>
          </a:ln>
        </p:spPr>
        <p:txBody>
          <a:bodyPr wrap="square" numCol="1" anchorCtr="0" compatLnSpc="1">
            <a:prstTxWarp prst="textNoShape">
              <a:avLst/>
            </a:prstTxWarp>
          </a:bodyPr>
          <a:lstStyle/>
          <a:p>
            <a:r>
              <a:rPr lang="en-US" sz="2400" b="1" smtClean="0">
                <a:solidFill>
                  <a:schemeClr val="accent2"/>
                </a:solidFill>
              </a:rPr>
              <a:t>Food Fortification as a Strategy for Nutrition Delivery- Does it Work?</a:t>
            </a:r>
            <a:endParaRPr lang="en-US" sz="2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2071688"/>
            <a:ext cx="7358063" cy="3857625"/>
          </a:xfrm>
        </p:spPr>
        <p:txBody>
          <a:bodyPr/>
          <a:lstStyle/>
          <a:p>
            <a:pPr>
              <a:defRPr/>
            </a:pPr>
            <a:r>
              <a:rPr lang="en-US" sz="2400" dirty="0" smtClean="0">
                <a:solidFill>
                  <a:srgbClr val="00040C"/>
                </a:solidFill>
                <a:ea typeface="ＭＳ Ｐゴシック" pitchFamily="-112" charset="-128"/>
              </a:rPr>
              <a:t>Barriers - Consumers</a:t>
            </a:r>
          </a:p>
          <a:p>
            <a:pPr>
              <a:defRPr/>
            </a:pPr>
            <a:endParaRPr lang="en-US" sz="1200" dirty="0" smtClean="0">
              <a:solidFill>
                <a:srgbClr val="00040C"/>
              </a:solidFill>
              <a:ea typeface="ＭＳ Ｐゴシック" pitchFamily="-112" charset="-128"/>
            </a:endParaRPr>
          </a:p>
          <a:p>
            <a:pPr marL="911225" indent="-449263">
              <a:lnSpc>
                <a:spcPct val="90000"/>
              </a:lnSpc>
              <a:buFont typeface="Arial" pitchFamily="34" charset="0"/>
              <a:buChar char="•"/>
              <a:defRPr/>
            </a:pPr>
            <a:r>
              <a:rPr lang="en-US" sz="2400" dirty="0" smtClean="0">
                <a:solidFill>
                  <a:schemeClr val="accent2"/>
                </a:solidFill>
                <a:ea typeface="ＭＳ Ｐゴシック" pitchFamily="-112" charset="-128"/>
              </a:rPr>
              <a:t>Nutrition Low Purchase Priority</a:t>
            </a:r>
          </a:p>
          <a:p>
            <a:pPr marL="911225" indent="-449263">
              <a:lnSpc>
                <a:spcPct val="90000"/>
              </a:lnSpc>
              <a:defRPr/>
            </a:pPr>
            <a:endParaRPr lang="en-US" sz="900" dirty="0" smtClean="0">
              <a:solidFill>
                <a:schemeClr val="accent2"/>
              </a:solidFill>
              <a:ea typeface="ＭＳ Ｐゴシック" pitchFamily="-112" charset="-128"/>
            </a:endParaRPr>
          </a:p>
          <a:p>
            <a:pPr marL="911225" indent="-449263">
              <a:lnSpc>
                <a:spcPct val="90000"/>
              </a:lnSpc>
              <a:buFont typeface="Arial" pitchFamily="34" charset="0"/>
              <a:buChar char="•"/>
              <a:defRPr/>
            </a:pPr>
            <a:r>
              <a:rPr lang="en-US" sz="2400" dirty="0" smtClean="0">
                <a:solidFill>
                  <a:srgbClr val="00040C"/>
                </a:solidFill>
                <a:ea typeface="ＭＳ Ｐゴシック" pitchFamily="-112" charset="-128"/>
              </a:rPr>
              <a:t>Price Sensitivity</a:t>
            </a:r>
          </a:p>
          <a:p>
            <a:pPr marL="911225" indent="-449263">
              <a:lnSpc>
                <a:spcPct val="90000"/>
              </a:lnSpc>
              <a:defRPr/>
            </a:pPr>
            <a:endParaRPr lang="en-US" sz="900" dirty="0" smtClean="0">
              <a:solidFill>
                <a:srgbClr val="00040C"/>
              </a:solidFill>
              <a:ea typeface="ＭＳ Ｐゴシック" pitchFamily="-112" charset="-128"/>
            </a:endParaRPr>
          </a:p>
          <a:p>
            <a:pPr marL="911225" indent="-449263">
              <a:lnSpc>
                <a:spcPct val="90000"/>
              </a:lnSpc>
              <a:buFont typeface="Arial" pitchFamily="34" charset="0"/>
              <a:buChar char="•"/>
              <a:defRPr/>
            </a:pPr>
            <a:r>
              <a:rPr lang="en-US" sz="2400" dirty="0" smtClean="0">
                <a:solidFill>
                  <a:schemeClr val="accent2"/>
                </a:solidFill>
                <a:ea typeface="ＭＳ Ｐゴシック" pitchFamily="-112" charset="-128"/>
              </a:rPr>
              <a:t>No Perceived Need. </a:t>
            </a:r>
            <a:r>
              <a:rPr lang="en-US" sz="2400" i="1" dirty="0" smtClean="0">
                <a:solidFill>
                  <a:schemeClr val="accent2"/>
                </a:solidFill>
                <a:ea typeface="ＭＳ Ｐゴシック" pitchFamily="-112" charset="-128"/>
              </a:rPr>
              <a:t>Hidden Hunger</a:t>
            </a:r>
          </a:p>
          <a:p>
            <a:pPr marL="911225" indent="-449263">
              <a:lnSpc>
                <a:spcPct val="90000"/>
              </a:lnSpc>
              <a:defRPr/>
            </a:pPr>
            <a:endParaRPr lang="en-US" sz="900" dirty="0" smtClean="0">
              <a:solidFill>
                <a:schemeClr val="accent2"/>
              </a:solidFill>
              <a:ea typeface="ＭＳ Ｐゴシック" pitchFamily="-112" charset="-128"/>
            </a:endParaRPr>
          </a:p>
          <a:p>
            <a:pPr marL="911225" indent="-449263">
              <a:lnSpc>
                <a:spcPct val="90000"/>
              </a:lnSpc>
              <a:buFont typeface="Arial" pitchFamily="34" charset="0"/>
              <a:buChar char="•"/>
              <a:defRPr/>
            </a:pPr>
            <a:r>
              <a:rPr lang="en-US" sz="2400" dirty="0" smtClean="0">
                <a:solidFill>
                  <a:srgbClr val="00040C"/>
                </a:solidFill>
                <a:ea typeface="ＭＳ Ｐゴシック" pitchFamily="-112" charset="-128"/>
              </a:rPr>
              <a:t>Prevention &amp; Future Benefits</a:t>
            </a:r>
          </a:p>
          <a:p>
            <a:pPr>
              <a:defRPr/>
            </a:pPr>
            <a:endParaRPr lang="en-US" sz="1400" dirty="0" smtClean="0">
              <a:solidFill>
                <a:srgbClr val="00040C"/>
              </a:solidFill>
              <a:ea typeface="ＭＳ Ｐゴシック" pitchFamily="-112" charset="-128"/>
            </a:endParaRPr>
          </a:p>
          <a:p>
            <a:pPr marL="911225" indent="-449263" algn="ctr">
              <a:lnSpc>
                <a:spcPct val="90000"/>
              </a:lnSpc>
              <a:defRPr/>
            </a:pPr>
            <a:r>
              <a:rPr lang="en-US" sz="2000" i="1" dirty="0" smtClean="0">
                <a:solidFill>
                  <a:srgbClr val="00040C"/>
                </a:solidFill>
                <a:ea typeface="ＭＳ Ｐゴシック" pitchFamily="-112" charset="-128"/>
              </a:rPr>
              <a:t>The most at risk choose </a:t>
            </a:r>
          </a:p>
          <a:p>
            <a:pPr marL="911225" indent="-449263" algn="ctr">
              <a:lnSpc>
                <a:spcPct val="90000"/>
              </a:lnSpc>
              <a:defRPr/>
            </a:pPr>
            <a:r>
              <a:rPr lang="en-US" sz="2000" i="1" dirty="0" smtClean="0">
                <a:solidFill>
                  <a:srgbClr val="00040C"/>
                </a:solidFill>
                <a:ea typeface="ＭＳ Ｐゴシック" pitchFamily="-112" charset="-128"/>
              </a:rPr>
              <a:t>the least expensive product</a:t>
            </a:r>
          </a:p>
        </p:txBody>
      </p:sp>
      <p:sp>
        <p:nvSpPr>
          <p:cNvPr id="59395" name="Title 1"/>
          <p:cNvSpPr txBox="1">
            <a:spLocks noGrp="1"/>
          </p:cNvSpPr>
          <p:nvPr>
            <p:ph type="title"/>
          </p:nvPr>
        </p:nvSpPr>
        <p:spPr bwMode="auto">
          <a:xfrm>
            <a:off x="571500" y="928688"/>
            <a:ext cx="5357813" cy="488950"/>
          </a:xfrm>
          <a:noFill/>
          <a:ln>
            <a:miter lim="800000"/>
            <a:headEnd/>
            <a:tailEnd/>
          </a:ln>
        </p:spPr>
        <p:txBody>
          <a:bodyPr wrap="square" numCol="1" anchorCtr="0" compatLnSpc="1">
            <a:prstTxWarp prst="textNoShape">
              <a:avLst/>
            </a:prstTxWarp>
          </a:bodyPr>
          <a:lstStyle/>
          <a:p>
            <a:r>
              <a:rPr lang="en-US" sz="2400" b="1" smtClean="0">
                <a:solidFill>
                  <a:schemeClr val="accent2"/>
                </a:solidFill>
              </a:rPr>
              <a:t>Food Fortification as a Strategy for Nutrition Delivery- Does it Work?</a:t>
            </a:r>
            <a:endParaRPr lang="en-US"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idx="1"/>
          </p:nvPr>
        </p:nvSpPr>
        <p:spPr bwMode="auto">
          <a:xfrm>
            <a:off x="571500" y="2071688"/>
            <a:ext cx="7358063" cy="3857625"/>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solidFill>
                  <a:srgbClr val="00040C"/>
                </a:solidFill>
              </a:rPr>
              <a:t>Barriers - Producers</a:t>
            </a:r>
          </a:p>
          <a:p>
            <a:endParaRPr lang="en-US" sz="1400" smtClean="0">
              <a:solidFill>
                <a:srgbClr val="00040C"/>
              </a:solidFill>
            </a:endParaRPr>
          </a:p>
          <a:p>
            <a:pPr lvl="1">
              <a:lnSpc>
                <a:spcPct val="90000"/>
              </a:lnSpc>
            </a:pPr>
            <a:r>
              <a:rPr lang="en-US" sz="2400" smtClean="0">
                <a:solidFill>
                  <a:schemeClr val="accent2"/>
                </a:solidFill>
              </a:rPr>
              <a:t>Little Price or Volume Increase</a:t>
            </a:r>
          </a:p>
          <a:p>
            <a:pPr lvl="1">
              <a:lnSpc>
                <a:spcPct val="90000"/>
              </a:lnSpc>
              <a:buFont typeface="Arial" pitchFamily="34" charset="0"/>
              <a:buNone/>
            </a:pPr>
            <a:endParaRPr lang="en-US" sz="900" smtClean="0">
              <a:solidFill>
                <a:srgbClr val="00040C"/>
              </a:solidFill>
            </a:endParaRPr>
          </a:p>
          <a:p>
            <a:pPr lvl="1">
              <a:lnSpc>
                <a:spcPct val="90000"/>
              </a:lnSpc>
            </a:pPr>
            <a:r>
              <a:rPr lang="en-US" sz="2400" smtClean="0">
                <a:solidFill>
                  <a:srgbClr val="00040C"/>
                </a:solidFill>
              </a:rPr>
              <a:t>Competition and Price Pressure</a:t>
            </a:r>
          </a:p>
          <a:p>
            <a:pPr lvl="1">
              <a:lnSpc>
                <a:spcPct val="90000"/>
              </a:lnSpc>
              <a:buFont typeface="Arial" pitchFamily="34" charset="0"/>
              <a:buNone/>
            </a:pPr>
            <a:endParaRPr lang="en-US" sz="900" smtClean="0">
              <a:solidFill>
                <a:srgbClr val="00040C"/>
              </a:solidFill>
            </a:endParaRPr>
          </a:p>
          <a:p>
            <a:pPr lvl="1">
              <a:lnSpc>
                <a:spcPct val="90000"/>
              </a:lnSpc>
            </a:pPr>
            <a:r>
              <a:rPr lang="en-US" sz="2400" smtClean="0">
                <a:solidFill>
                  <a:schemeClr val="accent2"/>
                </a:solidFill>
              </a:rPr>
              <a:t>Low Profit Margins</a:t>
            </a:r>
          </a:p>
          <a:p>
            <a:pPr lvl="1">
              <a:lnSpc>
                <a:spcPct val="90000"/>
              </a:lnSpc>
              <a:buFont typeface="Arial" pitchFamily="34" charset="0"/>
              <a:buNone/>
            </a:pPr>
            <a:endParaRPr lang="en-US" sz="900" smtClean="0">
              <a:solidFill>
                <a:srgbClr val="00040C"/>
              </a:solidFill>
            </a:endParaRPr>
          </a:p>
          <a:p>
            <a:pPr lvl="1">
              <a:lnSpc>
                <a:spcPct val="90000"/>
              </a:lnSpc>
            </a:pPr>
            <a:r>
              <a:rPr lang="en-US" sz="2400" smtClean="0">
                <a:solidFill>
                  <a:srgbClr val="00040C"/>
                </a:solidFill>
              </a:rPr>
              <a:t>Low Capacity Utilization</a:t>
            </a:r>
          </a:p>
          <a:p>
            <a:pPr algn="ctr">
              <a:lnSpc>
                <a:spcPct val="90000"/>
              </a:lnSpc>
            </a:pPr>
            <a:endParaRPr lang="en-US" sz="1600" i="1" smtClean="0">
              <a:solidFill>
                <a:srgbClr val="00040C"/>
              </a:solidFill>
            </a:endParaRPr>
          </a:p>
          <a:p>
            <a:pPr algn="ctr">
              <a:lnSpc>
                <a:spcPct val="90000"/>
              </a:lnSpc>
            </a:pPr>
            <a:r>
              <a:rPr lang="en-US" sz="2200" i="1" smtClean="0">
                <a:solidFill>
                  <a:srgbClr val="00040C"/>
                </a:solidFill>
              </a:rPr>
              <a:t>It is not the Cost</a:t>
            </a:r>
          </a:p>
          <a:p>
            <a:pPr algn="ctr">
              <a:lnSpc>
                <a:spcPct val="90000"/>
              </a:lnSpc>
            </a:pPr>
            <a:r>
              <a:rPr lang="en-US" sz="2200" i="1" smtClean="0">
                <a:solidFill>
                  <a:srgbClr val="00040C"/>
                </a:solidFill>
              </a:rPr>
              <a:t>It is the Competition</a:t>
            </a:r>
          </a:p>
        </p:txBody>
      </p:sp>
      <p:sp>
        <p:nvSpPr>
          <p:cNvPr id="60419" name="Title 1"/>
          <p:cNvSpPr txBox="1">
            <a:spLocks noGrp="1"/>
          </p:cNvSpPr>
          <p:nvPr>
            <p:ph type="title"/>
          </p:nvPr>
        </p:nvSpPr>
        <p:spPr bwMode="auto">
          <a:xfrm>
            <a:off x="571500" y="928688"/>
            <a:ext cx="5357813" cy="488950"/>
          </a:xfrm>
          <a:noFill/>
          <a:ln>
            <a:miter lim="800000"/>
            <a:headEnd/>
            <a:tailEnd/>
          </a:ln>
        </p:spPr>
        <p:txBody>
          <a:bodyPr wrap="square" numCol="1" anchorCtr="0" compatLnSpc="1">
            <a:prstTxWarp prst="textNoShape">
              <a:avLst/>
            </a:prstTxWarp>
          </a:bodyPr>
          <a:lstStyle/>
          <a:p>
            <a:r>
              <a:rPr lang="en-US" sz="2400" b="1" smtClean="0">
                <a:solidFill>
                  <a:schemeClr val="accent2"/>
                </a:solidFill>
              </a:rPr>
              <a:t>Food Fortification as a Strategy for Nutrition Delivery- Does it Work?</a:t>
            </a:r>
            <a:endParaRPr lang="en-US" sz="2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71513" y="428625"/>
            <a:ext cx="6115050" cy="1143000"/>
          </a:xfrm>
        </p:spPr>
        <p:txBody>
          <a:bodyPr/>
          <a:lstStyle/>
          <a:p>
            <a:pPr eaLnBrk="1" hangingPunct="1"/>
            <a:r>
              <a:rPr lang="en-US" smtClean="0"/>
              <a:t>IPS Rajasthan</a:t>
            </a:r>
          </a:p>
        </p:txBody>
      </p:sp>
      <p:sp>
        <p:nvSpPr>
          <p:cNvPr id="61443" name="AutoShape 3"/>
          <p:cNvSpPr>
            <a:spLocks noChangeArrowheads="1"/>
          </p:cNvSpPr>
          <p:nvPr/>
        </p:nvSpPr>
        <p:spPr bwMode="auto">
          <a:xfrm>
            <a:off x="6364288" y="1612900"/>
            <a:ext cx="2598737" cy="444500"/>
          </a:xfrm>
          <a:prstGeom prst="roundRect">
            <a:avLst>
              <a:gd name="adj" fmla="val 16667"/>
            </a:avLst>
          </a:prstGeom>
          <a:noFill/>
          <a:ln w="9525">
            <a:noFill/>
            <a:prstDash val="sysDot"/>
            <a:round/>
            <a:headEnd/>
            <a:tailEnd/>
          </a:ln>
        </p:spPr>
        <p:txBody>
          <a:bodyPr/>
          <a:lstStyle/>
          <a:p>
            <a:pPr marL="114300" indent="-114300">
              <a:lnSpc>
                <a:spcPct val="110000"/>
              </a:lnSpc>
              <a:spcBef>
                <a:spcPct val="20000"/>
              </a:spcBef>
              <a:buFontTx/>
              <a:buChar char="•"/>
            </a:pPr>
            <a:r>
              <a:rPr lang="en-US" sz="1200">
                <a:solidFill>
                  <a:srgbClr val="292929"/>
                </a:solidFill>
                <a:latin typeface="Calibri" pitchFamily="34" charset="0"/>
              </a:rPr>
              <a:t>Through commercial Market Channels</a:t>
            </a:r>
            <a:endParaRPr lang="en-US" sz="1200" i="1">
              <a:solidFill>
                <a:srgbClr val="292929"/>
              </a:solidFill>
              <a:latin typeface="Calibri" pitchFamily="34" charset="0"/>
            </a:endParaRPr>
          </a:p>
        </p:txBody>
      </p:sp>
      <p:sp>
        <p:nvSpPr>
          <p:cNvPr id="61444" name="AutoShape 4"/>
          <p:cNvSpPr>
            <a:spLocks noChangeArrowheads="1"/>
          </p:cNvSpPr>
          <p:nvPr/>
        </p:nvSpPr>
        <p:spPr bwMode="auto">
          <a:xfrm>
            <a:off x="6364288" y="3124200"/>
            <a:ext cx="2598737" cy="685800"/>
          </a:xfrm>
          <a:prstGeom prst="roundRect">
            <a:avLst>
              <a:gd name="adj" fmla="val 16667"/>
            </a:avLst>
          </a:prstGeom>
          <a:noFill/>
          <a:ln w="9525">
            <a:noFill/>
            <a:prstDash val="sysDot"/>
            <a:round/>
            <a:headEnd/>
            <a:tailEnd/>
          </a:ln>
        </p:spPr>
        <p:txBody>
          <a:bodyPr/>
          <a:lstStyle/>
          <a:p>
            <a:pPr marL="114300" indent="-114300">
              <a:lnSpc>
                <a:spcPct val="110000"/>
              </a:lnSpc>
              <a:spcBef>
                <a:spcPct val="20000"/>
              </a:spcBef>
              <a:buFontTx/>
              <a:buChar char="•"/>
            </a:pPr>
            <a:r>
              <a:rPr lang="en-US" sz="1200">
                <a:solidFill>
                  <a:srgbClr val="292929"/>
                </a:solidFill>
                <a:latin typeface="Calibri" pitchFamily="34" charset="0"/>
              </a:rPr>
              <a:t>To set up innovative projects to fortify the food aid that is given in the safety net programs</a:t>
            </a:r>
          </a:p>
        </p:txBody>
      </p:sp>
      <p:sp>
        <p:nvSpPr>
          <p:cNvPr id="61445" name="AutoShape 5"/>
          <p:cNvSpPr>
            <a:spLocks noChangeArrowheads="1"/>
          </p:cNvSpPr>
          <p:nvPr/>
        </p:nvSpPr>
        <p:spPr bwMode="auto">
          <a:xfrm>
            <a:off x="6364288" y="4294188"/>
            <a:ext cx="2598737" cy="811212"/>
          </a:xfrm>
          <a:prstGeom prst="roundRect">
            <a:avLst>
              <a:gd name="adj" fmla="val 16667"/>
            </a:avLst>
          </a:prstGeom>
          <a:noFill/>
          <a:ln w="9525">
            <a:noFill/>
            <a:prstDash val="sysDot"/>
            <a:round/>
            <a:headEnd/>
            <a:tailEnd/>
          </a:ln>
        </p:spPr>
        <p:txBody>
          <a:bodyPr/>
          <a:lstStyle/>
          <a:p>
            <a:pPr marL="114300" indent="-114300">
              <a:lnSpc>
                <a:spcPct val="110000"/>
              </a:lnSpc>
              <a:spcBef>
                <a:spcPct val="20000"/>
              </a:spcBef>
            </a:pPr>
            <a:r>
              <a:rPr lang="en-US" sz="1200">
                <a:solidFill>
                  <a:srgbClr val="292929"/>
                </a:solidFill>
                <a:latin typeface="Calibri" pitchFamily="34" charset="0"/>
              </a:rPr>
              <a:t>	Set up large pilot s on </a:t>
            </a:r>
          </a:p>
          <a:p>
            <a:pPr marL="114300" indent="-114300">
              <a:lnSpc>
                <a:spcPct val="110000"/>
              </a:lnSpc>
              <a:spcBef>
                <a:spcPct val="20000"/>
              </a:spcBef>
              <a:buFontTx/>
              <a:buChar char="•"/>
            </a:pPr>
            <a:r>
              <a:rPr lang="en-US" sz="1200">
                <a:solidFill>
                  <a:srgbClr val="292929"/>
                </a:solidFill>
                <a:latin typeface="Calibri" pitchFamily="34" charset="0"/>
              </a:rPr>
              <a:t>small scale fortification</a:t>
            </a:r>
          </a:p>
          <a:p>
            <a:pPr marL="114300" indent="-114300">
              <a:lnSpc>
                <a:spcPct val="110000"/>
              </a:lnSpc>
              <a:spcBef>
                <a:spcPct val="20000"/>
              </a:spcBef>
              <a:buFontTx/>
              <a:buChar char="•"/>
            </a:pPr>
            <a:r>
              <a:rPr lang="en-US" sz="1200">
                <a:solidFill>
                  <a:srgbClr val="292929"/>
                </a:solidFill>
                <a:latin typeface="Calibri" pitchFamily="34" charset="0"/>
              </a:rPr>
              <a:t>HIV/AIDS and Nutrition</a:t>
            </a:r>
          </a:p>
          <a:p>
            <a:pPr marL="114300" indent="-114300">
              <a:lnSpc>
                <a:spcPct val="110000"/>
              </a:lnSpc>
              <a:spcBef>
                <a:spcPct val="20000"/>
              </a:spcBef>
            </a:pPr>
            <a:endParaRPr lang="en-US" sz="1200">
              <a:solidFill>
                <a:srgbClr val="292929"/>
              </a:solidFill>
              <a:latin typeface="Calibri" pitchFamily="34" charset="0"/>
            </a:endParaRPr>
          </a:p>
          <a:p>
            <a:pPr marL="114300" indent="-114300">
              <a:lnSpc>
                <a:spcPct val="110000"/>
              </a:lnSpc>
              <a:spcBef>
                <a:spcPct val="20000"/>
              </a:spcBef>
              <a:buFontTx/>
              <a:buChar char="•"/>
            </a:pPr>
            <a:endParaRPr lang="en-US" sz="1200">
              <a:solidFill>
                <a:srgbClr val="292929"/>
              </a:solidFill>
              <a:latin typeface="Calibri" pitchFamily="34" charset="0"/>
            </a:endParaRPr>
          </a:p>
          <a:p>
            <a:pPr marL="114300" indent="-114300">
              <a:lnSpc>
                <a:spcPct val="110000"/>
              </a:lnSpc>
              <a:spcBef>
                <a:spcPct val="20000"/>
              </a:spcBef>
              <a:buFontTx/>
              <a:buChar char="•"/>
            </a:pPr>
            <a:endParaRPr lang="en-US" sz="1200">
              <a:solidFill>
                <a:srgbClr val="292929"/>
              </a:solidFill>
              <a:latin typeface="Calibri" pitchFamily="34" charset="0"/>
            </a:endParaRPr>
          </a:p>
        </p:txBody>
      </p:sp>
      <p:sp>
        <p:nvSpPr>
          <p:cNvPr id="61446" name="Rectangle 7"/>
          <p:cNvSpPr>
            <a:spLocks noChangeArrowheads="1"/>
          </p:cNvSpPr>
          <p:nvPr/>
        </p:nvSpPr>
        <p:spPr bwMode="auto">
          <a:xfrm>
            <a:off x="3289300" y="2565400"/>
            <a:ext cx="3006725" cy="317500"/>
          </a:xfrm>
          <a:prstGeom prst="rect">
            <a:avLst/>
          </a:prstGeom>
          <a:solidFill>
            <a:schemeClr val="tx2"/>
          </a:solidFill>
          <a:ln w="3175">
            <a:solidFill>
              <a:schemeClr val="tx1"/>
            </a:solidFill>
            <a:miter lim="800000"/>
            <a:headEnd/>
            <a:tailEnd/>
          </a:ln>
        </p:spPr>
        <p:txBody>
          <a:bodyPr wrap="none" anchor="ctr" anchorCtr="1"/>
          <a:lstStyle/>
          <a:p>
            <a:pPr eaLnBrk="0" hangingPunct="0">
              <a:lnSpc>
                <a:spcPct val="90000"/>
              </a:lnSpc>
            </a:pPr>
            <a:r>
              <a:rPr lang="en-US" sz="1600">
                <a:solidFill>
                  <a:srgbClr val="FFFFFF"/>
                </a:solidFill>
                <a:latin typeface="Calibri" pitchFamily="34" charset="0"/>
              </a:rPr>
              <a:t>Fortification of Food Aid  </a:t>
            </a:r>
          </a:p>
        </p:txBody>
      </p:sp>
      <p:sp>
        <p:nvSpPr>
          <p:cNvPr id="61447" name="Rectangle 8"/>
          <p:cNvSpPr>
            <a:spLocks noChangeArrowheads="1"/>
          </p:cNvSpPr>
          <p:nvPr/>
        </p:nvSpPr>
        <p:spPr bwMode="auto">
          <a:xfrm>
            <a:off x="3289300" y="2919413"/>
            <a:ext cx="1130300" cy="1042987"/>
          </a:xfrm>
          <a:prstGeom prst="rect">
            <a:avLst/>
          </a:prstGeom>
          <a:solidFill>
            <a:schemeClr val="accent1"/>
          </a:solidFill>
          <a:ln w="3175">
            <a:solidFill>
              <a:schemeClr val="tx1"/>
            </a:solidFill>
            <a:miter lim="800000"/>
            <a:headEnd/>
            <a:tailEnd/>
          </a:ln>
        </p:spPr>
        <p:txBody>
          <a:bodyPr lIns="45720" rIns="45720"/>
          <a:lstStyle/>
          <a:p>
            <a:pPr eaLnBrk="0" hangingPunct="0"/>
            <a:endParaRPr lang="en-US" sz="1400" u="sng">
              <a:solidFill>
                <a:srgbClr val="292929"/>
              </a:solidFill>
              <a:latin typeface="Calibri" pitchFamily="34" charset="0"/>
            </a:endParaRPr>
          </a:p>
          <a:p>
            <a:pPr eaLnBrk="0" hangingPunct="0"/>
            <a:r>
              <a:rPr lang="en-US" sz="1400" u="sng">
                <a:solidFill>
                  <a:srgbClr val="292929"/>
                </a:solidFill>
                <a:latin typeface="Calibri" pitchFamily="34" charset="0"/>
              </a:rPr>
              <a:t>          </a:t>
            </a:r>
          </a:p>
          <a:p>
            <a:pPr eaLnBrk="0" hangingPunct="0"/>
            <a:r>
              <a:rPr lang="en-US" sz="1400">
                <a:solidFill>
                  <a:srgbClr val="292929"/>
                </a:solidFill>
                <a:latin typeface="Calibri" pitchFamily="34" charset="0"/>
              </a:rPr>
              <a:t>      ICDS</a:t>
            </a:r>
            <a:endParaRPr lang="en-US" sz="1400" u="sng">
              <a:solidFill>
                <a:srgbClr val="292929"/>
              </a:solidFill>
              <a:latin typeface="Calibri" pitchFamily="34" charset="0"/>
            </a:endParaRPr>
          </a:p>
        </p:txBody>
      </p:sp>
      <p:sp>
        <p:nvSpPr>
          <p:cNvPr id="61448" name="Rectangle 10"/>
          <p:cNvSpPr>
            <a:spLocks noChangeArrowheads="1"/>
          </p:cNvSpPr>
          <p:nvPr/>
        </p:nvSpPr>
        <p:spPr bwMode="auto">
          <a:xfrm>
            <a:off x="466725" y="2971800"/>
            <a:ext cx="2352675" cy="914400"/>
          </a:xfrm>
          <a:prstGeom prst="rect">
            <a:avLst/>
          </a:prstGeom>
          <a:solidFill>
            <a:schemeClr val="tx2"/>
          </a:solidFill>
          <a:ln w="3175">
            <a:solidFill>
              <a:schemeClr val="tx1"/>
            </a:solidFill>
            <a:miter lim="800000"/>
            <a:headEnd/>
            <a:tailEnd/>
          </a:ln>
        </p:spPr>
        <p:txBody>
          <a:bodyPr wrap="none" anchor="ctr" anchorCtr="1"/>
          <a:lstStyle/>
          <a:p>
            <a:pPr eaLnBrk="0" hangingPunct="0">
              <a:lnSpc>
                <a:spcPct val="90000"/>
              </a:lnSpc>
            </a:pPr>
            <a:r>
              <a:rPr lang="en-US" sz="2400">
                <a:solidFill>
                  <a:srgbClr val="FFFFFF"/>
                </a:solidFill>
                <a:latin typeface="Calibri" pitchFamily="34" charset="0"/>
              </a:rPr>
              <a:t>IPS Rajasthan</a:t>
            </a:r>
          </a:p>
        </p:txBody>
      </p:sp>
      <p:sp>
        <p:nvSpPr>
          <p:cNvPr id="61449" name="Rectangle 11"/>
          <p:cNvSpPr>
            <a:spLocks noChangeArrowheads="1"/>
          </p:cNvSpPr>
          <p:nvPr/>
        </p:nvSpPr>
        <p:spPr bwMode="auto">
          <a:xfrm>
            <a:off x="3289300" y="5245100"/>
            <a:ext cx="3006725" cy="317500"/>
          </a:xfrm>
          <a:prstGeom prst="rect">
            <a:avLst/>
          </a:prstGeom>
          <a:solidFill>
            <a:schemeClr val="tx2"/>
          </a:solidFill>
          <a:ln w="3175">
            <a:solidFill>
              <a:schemeClr val="tx1"/>
            </a:solidFill>
            <a:miter lim="800000"/>
            <a:headEnd/>
            <a:tailEnd/>
          </a:ln>
        </p:spPr>
        <p:txBody>
          <a:bodyPr wrap="none" anchor="ctr" anchorCtr="1"/>
          <a:lstStyle/>
          <a:p>
            <a:pPr eaLnBrk="0" hangingPunct="0">
              <a:lnSpc>
                <a:spcPct val="90000"/>
              </a:lnSpc>
            </a:pPr>
            <a:r>
              <a:rPr lang="en-US" sz="1600">
                <a:solidFill>
                  <a:srgbClr val="FFFFFF"/>
                </a:solidFill>
                <a:latin typeface="Calibri" pitchFamily="34" charset="0"/>
              </a:rPr>
              <a:t>Other GAIN Programs</a:t>
            </a:r>
          </a:p>
        </p:txBody>
      </p:sp>
      <p:sp>
        <p:nvSpPr>
          <p:cNvPr id="61450" name="Rectangle 12"/>
          <p:cNvSpPr>
            <a:spLocks noChangeArrowheads="1"/>
          </p:cNvSpPr>
          <p:nvPr/>
        </p:nvSpPr>
        <p:spPr bwMode="auto">
          <a:xfrm>
            <a:off x="3289300" y="1274763"/>
            <a:ext cx="3006725" cy="317500"/>
          </a:xfrm>
          <a:prstGeom prst="rect">
            <a:avLst/>
          </a:prstGeom>
          <a:solidFill>
            <a:schemeClr val="tx2"/>
          </a:solidFill>
          <a:ln w="3175">
            <a:solidFill>
              <a:schemeClr val="tx1"/>
            </a:solidFill>
            <a:miter lim="800000"/>
            <a:headEnd/>
            <a:tailEnd/>
          </a:ln>
        </p:spPr>
        <p:txBody>
          <a:bodyPr wrap="none" anchor="ctr" anchorCtr="1"/>
          <a:lstStyle/>
          <a:p>
            <a:pPr eaLnBrk="0" hangingPunct="0">
              <a:lnSpc>
                <a:spcPct val="90000"/>
              </a:lnSpc>
            </a:pPr>
            <a:r>
              <a:rPr lang="en-US" sz="1600">
                <a:solidFill>
                  <a:srgbClr val="FFFFFF"/>
                </a:solidFill>
                <a:latin typeface="Calibri" pitchFamily="34" charset="0"/>
              </a:rPr>
              <a:t>Staple Food Fortification</a:t>
            </a:r>
          </a:p>
        </p:txBody>
      </p:sp>
      <p:sp>
        <p:nvSpPr>
          <p:cNvPr id="61451" name="Rectangle 13"/>
          <p:cNvSpPr>
            <a:spLocks noChangeArrowheads="1"/>
          </p:cNvSpPr>
          <p:nvPr/>
        </p:nvSpPr>
        <p:spPr bwMode="auto">
          <a:xfrm>
            <a:off x="3289300" y="1592263"/>
            <a:ext cx="3006725" cy="820737"/>
          </a:xfrm>
          <a:prstGeom prst="rect">
            <a:avLst/>
          </a:prstGeom>
          <a:solidFill>
            <a:schemeClr val="accent1"/>
          </a:solidFill>
          <a:ln w="3175">
            <a:solidFill>
              <a:schemeClr val="tx1"/>
            </a:solidFill>
            <a:miter lim="800000"/>
            <a:headEnd/>
            <a:tailEnd/>
          </a:ln>
        </p:spPr>
        <p:txBody>
          <a:bodyPr lIns="90000" rIns="90000" anchor="ctr"/>
          <a:lstStyle/>
          <a:p>
            <a:pPr eaLnBrk="0" hangingPunct="0"/>
            <a:r>
              <a:rPr lang="en-US" sz="1400">
                <a:solidFill>
                  <a:srgbClr val="292929"/>
                </a:solidFill>
                <a:latin typeface="Calibri" pitchFamily="34" charset="0"/>
              </a:rPr>
              <a:t>Wheat Flour</a:t>
            </a:r>
          </a:p>
          <a:p>
            <a:pPr eaLnBrk="0" hangingPunct="0"/>
            <a:r>
              <a:rPr lang="en-US" sz="1400">
                <a:solidFill>
                  <a:srgbClr val="292929"/>
                </a:solidFill>
                <a:latin typeface="Calibri" pitchFamily="34" charset="0"/>
              </a:rPr>
              <a:t>Edible Refined Oil</a:t>
            </a:r>
          </a:p>
          <a:p>
            <a:pPr eaLnBrk="0" hangingPunct="0"/>
            <a:r>
              <a:rPr lang="en-US" sz="1400">
                <a:solidFill>
                  <a:srgbClr val="292929"/>
                </a:solidFill>
                <a:latin typeface="Calibri" pitchFamily="34" charset="0"/>
              </a:rPr>
              <a:t>Milk</a:t>
            </a:r>
          </a:p>
        </p:txBody>
      </p:sp>
      <p:cxnSp>
        <p:nvCxnSpPr>
          <p:cNvPr id="61452" name="AutoShape 20"/>
          <p:cNvCxnSpPr>
            <a:cxnSpLocks noChangeShapeType="1"/>
            <a:stCxn id="61451" idx="2"/>
            <a:endCxn id="61446" idx="0"/>
          </p:cNvCxnSpPr>
          <p:nvPr/>
        </p:nvCxnSpPr>
        <p:spPr bwMode="auto">
          <a:xfrm>
            <a:off x="4792663" y="2413000"/>
            <a:ext cx="0" cy="152400"/>
          </a:xfrm>
          <a:prstGeom prst="straightConnector1">
            <a:avLst/>
          </a:prstGeom>
          <a:noFill/>
          <a:ln w="3175">
            <a:solidFill>
              <a:schemeClr val="tx1"/>
            </a:solidFill>
            <a:round/>
            <a:headEnd/>
            <a:tailEnd/>
          </a:ln>
        </p:spPr>
      </p:cxnSp>
      <p:sp>
        <p:nvSpPr>
          <p:cNvPr id="61453" name="Line 21"/>
          <p:cNvSpPr>
            <a:spLocks noChangeShapeType="1"/>
          </p:cNvSpPr>
          <p:nvPr/>
        </p:nvSpPr>
        <p:spPr bwMode="auto">
          <a:xfrm flipH="1">
            <a:off x="4792663" y="3925888"/>
            <a:ext cx="0" cy="303212"/>
          </a:xfrm>
          <a:prstGeom prst="line">
            <a:avLst/>
          </a:prstGeom>
          <a:noFill/>
          <a:ln w="3175">
            <a:solidFill>
              <a:schemeClr val="tx1"/>
            </a:solidFill>
            <a:round/>
            <a:headEnd/>
            <a:tailEnd/>
          </a:ln>
        </p:spPr>
        <p:txBody>
          <a:bodyPr/>
          <a:lstStyle/>
          <a:p>
            <a:endParaRPr lang="en-US"/>
          </a:p>
        </p:txBody>
      </p:sp>
      <p:sp>
        <p:nvSpPr>
          <p:cNvPr id="61454" name="Rectangle 22"/>
          <p:cNvSpPr>
            <a:spLocks noChangeArrowheads="1"/>
          </p:cNvSpPr>
          <p:nvPr/>
        </p:nvSpPr>
        <p:spPr bwMode="auto">
          <a:xfrm>
            <a:off x="3289300" y="5613400"/>
            <a:ext cx="1587500" cy="863600"/>
          </a:xfrm>
          <a:prstGeom prst="rect">
            <a:avLst/>
          </a:prstGeom>
          <a:solidFill>
            <a:schemeClr val="accent1"/>
          </a:solidFill>
          <a:ln w="3175">
            <a:solidFill>
              <a:schemeClr val="tx1"/>
            </a:solidFill>
            <a:miter lim="800000"/>
            <a:headEnd/>
            <a:tailEnd/>
          </a:ln>
        </p:spPr>
        <p:txBody>
          <a:bodyPr wrap="none"/>
          <a:lstStyle/>
          <a:p>
            <a:pPr eaLnBrk="0" hangingPunct="0"/>
            <a:endParaRPr lang="en-US" sz="1400">
              <a:solidFill>
                <a:srgbClr val="292929"/>
              </a:solidFill>
              <a:latin typeface="Calibri" pitchFamily="34" charset="0"/>
            </a:endParaRPr>
          </a:p>
          <a:p>
            <a:pPr eaLnBrk="0" hangingPunct="0"/>
            <a:r>
              <a:rPr lang="en-US" sz="1400">
                <a:solidFill>
                  <a:srgbClr val="292929"/>
                </a:solidFill>
                <a:latin typeface="Calibri" pitchFamily="34" charset="0"/>
              </a:rPr>
              <a:t>          IYCN</a:t>
            </a:r>
          </a:p>
          <a:p>
            <a:pPr eaLnBrk="0" hangingPunct="0"/>
            <a:endParaRPr lang="en-US" sz="1000">
              <a:solidFill>
                <a:srgbClr val="292929"/>
              </a:solidFill>
              <a:latin typeface="Calibri" pitchFamily="34" charset="0"/>
            </a:endParaRPr>
          </a:p>
          <a:p>
            <a:pPr eaLnBrk="0" hangingPunct="0">
              <a:lnSpc>
                <a:spcPct val="95000"/>
              </a:lnSpc>
            </a:pPr>
            <a:endParaRPr lang="en-US" sz="1000">
              <a:solidFill>
                <a:srgbClr val="292929"/>
              </a:solidFill>
              <a:latin typeface="Calibri" pitchFamily="34" charset="0"/>
            </a:endParaRPr>
          </a:p>
        </p:txBody>
      </p:sp>
      <p:sp>
        <p:nvSpPr>
          <p:cNvPr id="61455" name="Line 32"/>
          <p:cNvSpPr>
            <a:spLocks noChangeShapeType="1"/>
          </p:cNvSpPr>
          <p:nvPr/>
        </p:nvSpPr>
        <p:spPr bwMode="auto">
          <a:xfrm flipV="1">
            <a:off x="2819400" y="3429000"/>
            <a:ext cx="457200" cy="0"/>
          </a:xfrm>
          <a:prstGeom prst="line">
            <a:avLst/>
          </a:prstGeom>
          <a:noFill/>
          <a:ln w="3175">
            <a:solidFill>
              <a:schemeClr val="tx1"/>
            </a:solidFill>
            <a:round/>
            <a:headEnd type="none" w="lg" len="lg"/>
            <a:tailEnd type="none" w="lg" len="lg"/>
          </a:ln>
        </p:spPr>
        <p:txBody>
          <a:bodyPr wrap="none" tIns="91440" bIns="91440" anchor="ctr"/>
          <a:lstStyle/>
          <a:p>
            <a:endParaRPr lang="en-US"/>
          </a:p>
        </p:txBody>
      </p:sp>
      <p:sp>
        <p:nvSpPr>
          <p:cNvPr id="61456" name="Rectangle 8"/>
          <p:cNvSpPr>
            <a:spLocks noChangeArrowheads="1"/>
          </p:cNvSpPr>
          <p:nvPr/>
        </p:nvSpPr>
        <p:spPr bwMode="auto">
          <a:xfrm>
            <a:off x="4343400" y="2919413"/>
            <a:ext cx="990600" cy="1042987"/>
          </a:xfrm>
          <a:prstGeom prst="rect">
            <a:avLst/>
          </a:prstGeom>
          <a:solidFill>
            <a:schemeClr val="accent1"/>
          </a:solidFill>
          <a:ln w="3175">
            <a:solidFill>
              <a:schemeClr val="tx1"/>
            </a:solidFill>
            <a:miter lim="800000"/>
            <a:headEnd/>
            <a:tailEnd/>
          </a:ln>
        </p:spPr>
        <p:txBody>
          <a:bodyPr lIns="45720" rIns="45720"/>
          <a:lstStyle/>
          <a:p>
            <a:pPr eaLnBrk="0" hangingPunct="0"/>
            <a:endParaRPr lang="en-US" sz="1400" u="sng">
              <a:solidFill>
                <a:srgbClr val="292929"/>
              </a:solidFill>
              <a:latin typeface="Calibri" pitchFamily="34" charset="0"/>
            </a:endParaRPr>
          </a:p>
          <a:p>
            <a:pPr eaLnBrk="0" hangingPunct="0"/>
            <a:r>
              <a:rPr lang="en-US" sz="1400" u="sng">
                <a:solidFill>
                  <a:srgbClr val="292929"/>
                </a:solidFill>
                <a:latin typeface="Calibri" pitchFamily="34" charset="0"/>
              </a:rPr>
              <a:t>          </a:t>
            </a:r>
          </a:p>
          <a:p>
            <a:pPr eaLnBrk="0" hangingPunct="0"/>
            <a:r>
              <a:rPr lang="en-US" sz="1400">
                <a:solidFill>
                  <a:srgbClr val="292929"/>
                </a:solidFill>
                <a:latin typeface="Calibri" pitchFamily="34" charset="0"/>
              </a:rPr>
              <a:t>     MDM</a:t>
            </a:r>
            <a:r>
              <a:rPr lang="en-US" sz="1000">
                <a:solidFill>
                  <a:srgbClr val="292929"/>
                </a:solidFill>
                <a:latin typeface="Calibri" pitchFamily="34" charset="0"/>
              </a:rPr>
              <a:t> </a:t>
            </a:r>
          </a:p>
        </p:txBody>
      </p:sp>
      <p:sp>
        <p:nvSpPr>
          <p:cNvPr id="61457" name="Rectangle 8"/>
          <p:cNvSpPr>
            <a:spLocks noChangeArrowheads="1"/>
          </p:cNvSpPr>
          <p:nvPr/>
        </p:nvSpPr>
        <p:spPr bwMode="auto">
          <a:xfrm>
            <a:off x="5334000" y="2919413"/>
            <a:ext cx="977900" cy="1042987"/>
          </a:xfrm>
          <a:prstGeom prst="rect">
            <a:avLst/>
          </a:prstGeom>
          <a:solidFill>
            <a:schemeClr val="accent1"/>
          </a:solidFill>
          <a:ln w="3175">
            <a:solidFill>
              <a:schemeClr val="tx1"/>
            </a:solidFill>
            <a:miter lim="800000"/>
            <a:headEnd/>
            <a:tailEnd/>
          </a:ln>
        </p:spPr>
        <p:txBody>
          <a:bodyPr lIns="45720" rIns="45720"/>
          <a:lstStyle/>
          <a:p>
            <a:pPr eaLnBrk="0" hangingPunct="0"/>
            <a:endParaRPr lang="en-US" sz="1400" u="sng">
              <a:solidFill>
                <a:srgbClr val="292929"/>
              </a:solidFill>
              <a:latin typeface="Calibri" pitchFamily="34" charset="0"/>
            </a:endParaRPr>
          </a:p>
          <a:p>
            <a:pPr eaLnBrk="0" hangingPunct="0"/>
            <a:r>
              <a:rPr lang="en-US" sz="1400" u="sng">
                <a:solidFill>
                  <a:srgbClr val="292929"/>
                </a:solidFill>
                <a:latin typeface="Calibri" pitchFamily="34" charset="0"/>
              </a:rPr>
              <a:t>          </a:t>
            </a:r>
          </a:p>
          <a:p>
            <a:pPr eaLnBrk="0" hangingPunct="0"/>
            <a:r>
              <a:rPr lang="en-US" sz="1400">
                <a:solidFill>
                  <a:srgbClr val="292929"/>
                </a:solidFill>
                <a:latin typeface="Calibri" pitchFamily="34" charset="0"/>
              </a:rPr>
              <a:t>     PDS</a:t>
            </a:r>
            <a:endParaRPr lang="en-US" sz="1000">
              <a:solidFill>
                <a:srgbClr val="292929"/>
              </a:solidFill>
              <a:latin typeface="Calibri" pitchFamily="34" charset="0"/>
            </a:endParaRPr>
          </a:p>
        </p:txBody>
      </p:sp>
      <p:sp>
        <p:nvSpPr>
          <p:cNvPr id="61458" name="Rectangle 22"/>
          <p:cNvSpPr>
            <a:spLocks noChangeArrowheads="1"/>
          </p:cNvSpPr>
          <p:nvPr/>
        </p:nvSpPr>
        <p:spPr bwMode="auto">
          <a:xfrm>
            <a:off x="4800600" y="5613400"/>
            <a:ext cx="1524000" cy="863600"/>
          </a:xfrm>
          <a:prstGeom prst="rect">
            <a:avLst/>
          </a:prstGeom>
          <a:solidFill>
            <a:schemeClr val="accent1"/>
          </a:solidFill>
          <a:ln w="3175">
            <a:solidFill>
              <a:schemeClr val="tx1"/>
            </a:solidFill>
            <a:miter lim="800000"/>
            <a:headEnd/>
            <a:tailEnd/>
          </a:ln>
        </p:spPr>
        <p:txBody>
          <a:bodyPr wrap="none"/>
          <a:lstStyle/>
          <a:p>
            <a:pPr eaLnBrk="0" hangingPunct="0"/>
            <a:r>
              <a:rPr lang="en-US" sz="1400">
                <a:solidFill>
                  <a:srgbClr val="292929"/>
                </a:solidFill>
                <a:latin typeface="Calibri" pitchFamily="34" charset="0"/>
              </a:rPr>
              <a:t> </a:t>
            </a:r>
          </a:p>
          <a:p>
            <a:pPr eaLnBrk="0" hangingPunct="0"/>
            <a:r>
              <a:rPr lang="en-US" sz="1400">
                <a:solidFill>
                  <a:srgbClr val="292929"/>
                </a:solidFill>
                <a:latin typeface="Calibri" pitchFamily="34" charset="0"/>
              </a:rPr>
              <a:t>           USI</a:t>
            </a:r>
            <a:endParaRPr lang="en-US" sz="1000">
              <a:solidFill>
                <a:srgbClr val="292929"/>
              </a:solidFill>
              <a:latin typeface="Calibri" pitchFamily="34" charset="0"/>
            </a:endParaRPr>
          </a:p>
          <a:p>
            <a:pPr eaLnBrk="0" hangingPunct="0">
              <a:lnSpc>
                <a:spcPct val="95000"/>
              </a:lnSpc>
            </a:pPr>
            <a:endParaRPr lang="en-US" sz="1000">
              <a:solidFill>
                <a:srgbClr val="292929"/>
              </a:solidFill>
              <a:latin typeface="Calibri" pitchFamily="34" charset="0"/>
            </a:endParaRPr>
          </a:p>
        </p:txBody>
      </p:sp>
      <p:sp>
        <p:nvSpPr>
          <p:cNvPr id="61459" name="Rectangle 22"/>
          <p:cNvSpPr>
            <a:spLocks noChangeArrowheads="1"/>
          </p:cNvSpPr>
          <p:nvPr/>
        </p:nvSpPr>
        <p:spPr bwMode="auto">
          <a:xfrm>
            <a:off x="3276600" y="4267200"/>
            <a:ext cx="1587500" cy="863600"/>
          </a:xfrm>
          <a:prstGeom prst="rect">
            <a:avLst/>
          </a:prstGeom>
          <a:solidFill>
            <a:schemeClr val="accent1"/>
          </a:solidFill>
          <a:ln w="3175">
            <a:solidFill>
              <a:schemeClr val="tx1"/>
            </a:solidFill>
            <a:miter lim="800000"/>
            <a:headEnd/>
            <a:tailEnd/>
          </a:ln>
        </p:spPr>
        <p:txBody>
          <a:bodyPr wrap="none"/>
          <a:lstStyle/>
          <a:p>
            <a:pPr eaLnBrk="0" hangingPunct="0"/>
            <a:endParaRPr lang="en-US" sz="1400">
              <a:solidFill>
                <a:srgbClr val="292929"/>
              </a:solidFill>
              <a:latin typeface="Calibri" pitchFamily="34" charset="0"/>
            </a:endParaRPr>
          </a:p>
          <a:p>
            <a:pPr eaLnBrk="0" hangingPunct="0"/>
            <a:r>
              <a:rPr lang="en-US" sz="1400">
                <a:solidFill>
                  <a:srgbClr val="292929"/>
                </a:solidFill>
                <a:latin typeface="Calibri" pitchFamily="34" charset="0"/>
              </a:rPr>
              <a:t>    Small Scale </a:t>
            </a:r>
          </a:p>
          <a:p>
            <a:pPr eaLnBrk="0" hangingPunct="0"/>
            <a:r>
              <a:rPr lang="en-US" sz="1400">
                <a:solidFill>
                  <a:srgbClr val="292929"/>
                </a:solidFill>
                <a:latin typeface="Calibri" pitchFamily="34" charset="0"/>
              </a:rPr>
              <a:t>    Fortification </a:t>
            </a:r>
          </a:p>
          <a:p>
            <a:pPr eaLnBrk="0" hangingPunct="0"/>
            <a:endParaRPr lang="en-US" sz="1000">
              <a:solidFill>
                <a:srgbClr val="292929"/>
              </a:solidFill>
              <a:latin typeface="Calibri" pitchFamily="34" charset="0"/>
            </a:endParaRPr>
          </a:p>
          <a:p>
            <a:pPr eaLnBrk="0" hangingPunct="0">
              <a:lnSpc>
                <a:spcPct val="95000"/>
              </a:lnSpc>
            </a:pPr>
            <a:endParaRPr lang="en-US" sz="1000">
              <a:solidFill>
                <a:srgbClr val="292929"/>
              </a:solidFill>
              <a:latin typeface="Calibri" pitchFamily="34" charset="0"/>
            </a:endParaRPr>
          </a:p>
        </p:txBody>
      </p:sp>
      <p:sp>
        <p:nvSpPr>
          <p:cNvPr id="61460" name="Rectangle 22"/>
          <p:cNvSpPr>
            <a:spLocks noChangeArrowheads="1"/>
          </p:cNvSpPr>
          <p:nvPr/>
        </p:nvSpPr>
        <p:spPr bwMode="auto">
          <a:xfrm>
            <a:off x="4800600" y="4267200"/>
            <a:ext cx="1524000" cy="863600"/>
          </a:xfrm>
          <a:prstGeom prst="rect">
            <a:avLst/>
          </a:prstGeom>
          <a:solidFill>
            <a:schemeClr val="accent1"/>
          </a:solidFill>
          <a:ln w="3175">
            <a:solidFill>
              <a:schemeClr val="tx1"/>
            </a:solidFill>
            <a:miter lim="800000"/>
            <a:headEnd/>
            <a:tailEnd/>
          </a:ln>
        </p:spPr>
        <p:txBody>
          <a:bodyPr wrap="none"/>
          <a:lstStyle/>
          <a:p>
            <a:pPr eaLnBrk="0" hangingPunct="0"/>
            <a:r>
              <a:rPr lang="en-US" sz="1400">
                <a:solidFill>
                  <a:srgbClr val="292929"/>
                </a:solidFill>
                <a:latin typeface="Calibri" pitchFamily="34" charset="0"/>
              </a:rPr>
              <a:t>   </a:t>
            </a:r>
          </a:p>
          <a:p>
            <a:pPr eaLnBrk="0" hangingPunct="0"/>
            <a:r>
              <a:rPr lang="en-US" sz="1400">
                <a:solidFill>
                  <a:srgbClr val="292929"/>
                </a:solidFill>
                <a:latin typeface="Calibri" pitchFamily="34" charset="0"/>
              </a:rPr>
              <a:t>  Nutrition &amp; </a:t>
            </a:r>
          </a:p>
          <a:p>
            <a:pPr eaLnBrk="0" hangingPunct="0"/>
            <a:r>
              <a:rPr lang="en-US" sz="1400">
                <a:solidFill>
                  <a:srgbClr val="292929"/>
                </a:solidFill>
                <a:latin typeface="Calibri" pitchFamily="34" charset="0"/>
              </a:rPr>
              <a:t>  HIV /AIDS</a:t>
            </a:r>
          </a:p>
          <a:p>
            <a:pPr eaLnBrk="0" hangingPunct="0"/>
            <a:endParaRPr lang="en-US" sz="1000">
              <a:solidFill>
                <a:srgbClr val="292929"/>
              </a:solidFill>
              <a:latin typeface="Calibri" pitchFamily="34" charset="0"/>
            </a:endParaRPr>
          </a:p>
          <a:p>
            <a:pPr eaLnBrk="0" hangingPunct="0">
              <a:lnSpc>
                <a:spcPct val="95000"/>
              </a:lnSpc>
            </a:pPr>
            <a:endParaRPr lang="en-US" sz="1000">
              <a:solidFill>
                <a:srgbClr val="292929"/>
              </a:solidFill>
              <a:latin typeface="Calibri" pitchFamily="34" charset="0"/>
            </a:endParaRPr>
          </a:p>
        </p:txBody>
      </p:sp>
      <p:sp>
        <p:nvSpPr>
          <p:cNvPr id="61461" name="Rectangle 11"/>
          <p:cNvSpPr>
            <a:spLocks noChangeArrowheads="1"/>
          </p:cNvSpPr>
          <p:nvPr/>
        </p:nvSpPr>
        <p:spPr bwMode="auto">
          <a:xfrm>
            <a:off x="3276600" y="3962400"/>
            <a:ext cx="3048000" cy="317500"/>
          </a:xfrm>
          <a:prstGeom prst="rect">
            <a:avLst/>
          </a:prstGeom>
          <a:solidFill>
            <a:schemeClr val="tx2"/>
          </a:solidFill>
          <a:ln w="3175">
            <a:solidFill>
              <a:schemeClr val="tx1"/>
            </a:solidFill>
            <a:miter lim="800000"/>
            <a:headEnd/>
            <a:tailEnd/>
          </a:ln>
        </p:spPr>
        <p:txBody>
          <a:bodyPr wrap="none" anchor="ctr" anchorCtr="1"/>
          <a:lstStyle/>
          <a:p>
            <a:pPr eaLnBrk="0" hangingPunct="0">
              <a:lnSpc>
                <a:spcPct val="90000"/>
              </a:lnSpc>
            </a:pPr>
            <a:r>
              <a:rPr lang="en-US" sz="1600">
                <a:solidFill>
                  <a:srgbClr val="FFFFFF"/>
                </a:solidFill>
                <a:latin typeface="Calibri" pitchFamily="34" charset="0"/>
              </a:rPr>
              <a:t>Innovations</a:t>
            </a:r>
          </a:p>
        </p:txBody>
      </p:sp>
      <p:sp>
        <p:nvSpPr>
          <p:cNvPr id="61462" name="AutoShape 5"/>
          <p:cNvSpPr>
            <a:spLocks noChangeArrowheads="1"/>
          </p:cNvSpPr>
          <p:nvPr/>
        </p:nvSpPr>
        <p:spPr bwMode="auto">
          <a:xfrm>
            <a:off x="6400800" y="5665788"/>
            <a:ext cx="2598738" cy="811212"/>
          </a:xfrm>
          <a:prstGeom prst="roundRect">
            <a:avLst>
              <a:gd name="adj" fmla="val 16667"/>
            </a:avLst>
          </a:prstGeom>
          <a:noFill/>
          <a:ln w="9525">
            <a:noFill/>
            <a:prstDash val="sysDot"/>
            <a:round/>
            <a:headEnd/>
            <a:tailEnd/>
          </a:ln>
        </p:spPr>
        <p:txBody>
          <a:bodyPr/>
          <a:lstStyle/>
          <a:p>
            <a:pPr marL="114300" indent="-114300">
              <a:lnSpc>
                <a:spcPct val="110000"/>
              </a:lnSpc>
              <a:spcBef>
                <a:spcPct val="20000"/>
              </a:spcBef>
              <a:buFontTx/>
              <a:buChar char="•"/>
            </a:pPr>
            <a:r>
              <a:rPr lang="en-US" sz="1200">
                <a:solidFill>
                  <a:srgbClr val="292929"/>
                </a:solidFill>
                <a:latin typeface="Calibri" pitchFamily="34" charset="0"/>
              </a:rPr>
              <a:t>There are other GAIN Programs in Rajasthan which will enhance the reach of IPS</a:t>
            </a:r>
          </a:p>
          <a:p>
            <a:pPr marL="571500" lvl="1" indent="-114300">
              <a:lnSpc>
                <a:spcPct val="110000"/>
              </a:lnSpc>
              <a:spcBef>
                <a:spcPct val="20000"/>
              </a:spcBef>
            </a:pPr>
            <a:endParaRPr lang="en-US" sz="1200">
              <a:solidFill>
                <a:srgbClr val="292929"/>
              </a:solidFill>
              <a:latin typeface="Calibri" pitchFamily="34" charset="0"/>
            </a:endParaRPr>
          </a:p>
          <a:p>
            <a:pPr marL="114300" indent="-114300">
              <a:lnSpc>
                <a:spcPct val="110000"/>
              </a:lnSpc>
              <a:spcBef>
                <a:spcPct val="20000"/>
              </a:spcBef>
            </a:pPr>
            <a:endParaRPr lang="en-US" sz="1200">
              <a:solidFill>
                <a:srgbClr val="292929"/>
              </a:solidFill>
              <a:latin typeface="Calibri" pitchFamily="34" charset="0"/>
            </a:endParaRPr>
          </a:p>
          <a:p>
            <a:pPr marL="114300" indent="-114300">
              <a:lnSpc>
                <a:spcPct val="110000"/>
              </a:lnSpc>
              <a:spcBef>
                <a:spcPct val="20000"/>
              </a:spcBef>
              <a:buFontTx/>
              <a:buChar char="•"/>
            </a:pPr>
            <a:endParaRPr lang="en-US" sz="1200">
              <a:solidFill>
                <a:srgbClr val="292929"/>
              </a:solidFill>
              <a:latin typeface="Calibri" pitchFamily="34" charset="0"/>
            </a:endParaRPr>
          </a:p>
          <a:p>
            <a:pPr marL="114300" indent="-114300">
              <a:lnSpc>
                <a:spcPct val="110000"/>
              </a:lnSpc>
              <a:spcBef>
                <a:spcPct val="20000"/>
              </a:spcBef>
              <a:buFontTx/>
              <a:buChar char="•"/>
            </a:pPr>
            <a:endParaRPr lang="en-US" sz="1200">
              <a:solidFill>
                <a:srgbClr val="292929"/>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571500" y="2711450"/>
            <a:ext cx="5357813" cy="488950"/>
          </a:xfrm>
          <a:noFill/>
          <a:ln>
            <a:miter lim="800000"/>
            <a:headEnd/>
            <a:tailEnd/>
          </a:ln>
        </p:spPr>
        <p:txBody>
          <a:bodyPr wrap="square" numCol="1" anchorCtr="0" compatLnSpc="1">
            <a:prstTxWarp prst="textNoShape">
              <a:avLst/>
            </a:prstTxWarp>
          </a:bodyPr>
          <a:lstStyle/>
          <a:p>
            <a:pPr algn="ctr"/>
            <a:r>
              <a:rPr lang="en-US" sz="3200" smtClean="0"/>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0"/>
          </p:nvPr>
        </p:nvSpPr>
        <p:spPr bwMode="auto">
          <a:xfrm>
            <a:off x="785813" y="2000250"/>
            <a:ext cx="7429500" cy="3911600"/>
          </a:xfrm>
          <a:noFill/>
          <a:ln>
            <a:miter lim="800000"/>
            <a:headEnd/>
            <a:tailEnd/>
          </a:ln>
        </p:spPr>
        <p:txBody>
          <a:bodyPr vert="horz" wrap="square" lIns="91440" tIns="45720" rIns="91440" bIns="45720" numCol="1" anchor="t" anchorCtr="0" compatLnSpc="1">
            <a:prstTxWarp prst="textNoShape">
              <a:avLst/>
            </a:prstTxWarp>
          </a:bodyPr>
          <a:lstStyle/>
          <a:p>
            <a:pPr>
              <a:lnSpc>
                <a:spcPct val="125000"/>
              </a:lnSpc>
              <a:buFont typeface="Arial" pitchFamily="34" charset="0"/>
              <a:buNone/>
            </a:pPr>
            <a:endParaRPr lang="en-US" smtClean="0">
              <a:solidFill>
                <a:srgbClr val="5F5F5F"/>
              </a:solidFill>
            </a:endParaRPr>
          </a:p>
          <a:p>
            <a:pPr>
              <a:lnSpc>
                <a:spcPct val="125000"/>
              </a:lnSpc>
            </a:pPr>
            <a:r>
              <a:rPr lang="en-US" smtClean="0">
                <a:solidFill>
                  <a:srgbClr val="00040C"/>
                </a:solidFill>
              </a:rPr>
              <a:t>Created within the UN in 2002 during the </a:t>
            </a:r>
            <a:r>
              <a:rPr lang="en-US" smtClean="0"/>
              <a:t>Special Session of the UN General Assembly on Children</a:t>
            </a:r>
            <a:endParaRPr lang="en-US" smtClean="0">
              <a:solidFill>
                <a:srgbClr val="5F5F5F"/>
              </a:solidFill>
            </a:endParaRPr>
          </a:p>
          <a:p>
            <a:pPr>
              <a:lnSpc>
                <a:spcPct val="125000"/>
              </a:lnSpc>
            </a:pPr>
            <a:r>
              <a:rPr lang="en-US" smtClean="0">
                <a:solidFill>
                  <a:srgbClr val="00040C"/>
                </a:solidFill>
              </a:rPr>
              <a:t>Redesigned as a </a:t>
            </a:r>
            <a:r>
              <a:rPr lang="en-US" smtClean="0"/>
              <a:t>Swiss foundation </a:t>
            </a:r>
            <a:r>
              <a:rPr lang="en-US" smtClean="0">
                <a:solidFill>
                  <a:srgbClr val="00040C"/>
                </a:solidFill>
              </a:rPr>
              <a:t>in 2005</a:t>
            </a:r>
          </a:p>
          <a:p>
            <a:pPr>
              <a:lnSpc>
                <a:spcPct val="125000"/>
              </a:lnSpc>
            </a:pPr>
            <a:r>
              <a:rPr lang="en-US" smtClean="0">
                <a:solidFill>
                  <a:srgbClr val="00040C"/>
                </a:solidFill>
              </a:rPr>
              <a:t>Headquarters in </a:t>
            </a:r>
            <a:r>
              <a:rPr lang="en-US" smtClean="0"/>
              <a:t>Geneva, Switzerland</a:t>
            </a:r>
          </a:p>
          <a:p>
            <a:pPr>
              <a:lnSpc>
                <a:spcPct val="125000"/>
              </a:lnSpc>
            </a:pPr>
            <a:r>
              <a:rPr lang="en-US" smtClean="0">
                <a:solidFill>
                  <a:srgbClr val="00040C"/>
                </a:solidFill>
              </a:rPr>
              <a:t>Offices in </a:t>
            </a:r>
            <a:r>
              <a:rPr lang="en-US" smtClean="0"/>
              <a:t>New Delhi, Johannesburg, Washington DC, Cairo, Nairobi, Bangladesh, Kabul, </a:t>
            </a:r>
          </a:p>
        </p:txBody>
      </p:sp>
      <p:sp>
        <p:nvSpPr>
          <p:cNvPr id="40963" name="Title 2"/>
          <p:cNvSpPr>
            <a:spLocks noGrp="1"/>
          </p:cNvSpPr>
          <p:nvPr>
            <p:ph type="title"/>
          </p:nvPr>
        </p:nvSpPr>
        <p:spPr bwMode="auto">
          <a:xfrm>
            <a:off x="714375" y="857250"/>
            <a:ext cx="5357813" cy="488950"/>
          </a:xfrm>
          <a:noFill/>
          <a:ln>
            <a:miter lim="800000"/>
            <a:headEnd/>
            <a:tailEnd/>
          </a:ln>
        </p:spPr>
        <p:txBody>
          <a:bodyPr wrap="square" numCol="1" anchorCtr="0" compatLnSpc="1">
            <a:prstTxWarp prst="textNoShape">
              <a:avLst/>
            </a:prstTxWarp>
          </a:bodyPr>
          <a:lstStyle/>
          <a:p>
            <a:r>
              <a:rPr lang="en-US" smtClean="0">
                <a:solidFill>
                  <a:schemeClr val="accent2"/>
                </a:solidFill>
              </a:rPr>
              <a:t>GAIN at a Glance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nvGraphicFramePr>
        <p:xfrm>
          <a:off x="928662" y="285728"/>
          <a:ext cx="7119966" cy="4960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928688" y="3786188"/>
            <a:ext cx="7143750" cy="42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40C"/>
                </a:solidFill>
                <a:latin typeface="Arial" pitchFamily="34" charset="0"/>
                <a:cs typeface="Arial" pitchFamily="34" charset="0"/>
              </a:rPr>
              <a:t>GAIN premix facility</a:t>
            </a:r>
          </a:p>
        </p:txBody>
      </p:sp>
      <p:sp>
        <p:nvSpPr>
          <p:cNvPr id="16" name="Curved Right Arrow 15"/>
          <p:cNvSpPr/>
          <p:nvPr/>
        </p:nvSpPr>
        <p:spPr>
          <a:xfrm>
            <a:off x="142875" y="3500438"/>
            <a:ext cx="714375" cy="1643062"/>
          </a:xfrm>
          <a:prstGeom prst="curv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FFFFFF"/>
              </a:solidFill>
            </a:endParaRPr>
          </a:p>
        </p:txBody>
      </p:sp>
      <p:sp>
        <p:nvSpPr>
          <p:cNvPr id="19" name="Curved Left Arrow 18"/>
          <p:cNvSpPr/>
          <p:nvPr/>
        </p:nvSpPr>
        <p:spPr>
          <a:xfrm>
            <a:off x="8143875" y="3500438"/>
            <a:ext cx="642938" cy="1643062"/>
          </a:xfrm>
          <a:prstGeom prst="curved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A50021"/>
              </a:solidFill>
            </a:endParaRPr>
          </a:p>
        </p:txBody>
      </p:sp>
      <p:sp>
        <p:nvSpPr>
          <p:cNvPr id="41990" name="TextBox 19"/>
          <p:cNvSpPr txBox="1">
            <a:spLocks noChangeArrowheads="1"/>
          </p:cNvSpPr>
          <p:nvPr/>
        </p:nvSpPr>
        <p:spPr bwMode="auto">
          <a:xfrm>
            <a:off x="1357313" y="4572000"/>
            <a:ext cx="2571750" cy="708025"/>
          </a:xfrm>
          <a:prstGeom prst="rect">
            <a:avLst/>
          </a:prstGeom>
          <a:noFill/>
          <a:ln w="9525">
            <a:noFill/>
            <a:miter lim="800000"/>
            <a:headEnd/>
            <a:tailEnd/>
          </a:ln>
        </p:spPr>
        <p:txBody>
          <a:bodyPr>
            <a:spAutoFit/>
          </a:bodyPr>
          <a:lstStyle/>
          <a:p>
            <a:r>
              <a:rPr lang="en-US" sz="2000">
                <a:solidFill>
                  <a:srgbClr val="B20838"/>
                </a:solidFill>
              </a:rPr>
              <a:t>Population Based Nutrition Programs</a:t>
            </a:r>
          </a:p>
        </p:txBody>
      </p:sp>
      <p:sp>
        <p:nvSpPr>
          <p:cNvPr id="41991" name="TextBox 20"/>
          <p:cNvSpPr txBox="1">
            <a:spLocks noChangeArrowheads="1"/>
          </p:cNvSpPr>
          <p:nvPr/>
        </p:nvSpPr>
        <p:spPr bwMode="auto">
          <a:xfrm>
            <a:off x="5286375" y="4572000"/>
            <a:ext cx="2643188" cy="708025"/>
          </a:xfrm>
          <a:prstGeom prst="rect">
            <a:avLst/>
          </a:prstGeom>
          <a:noFill/>
          <a:ln w="9525">
            <a:noFill/>
            <a:miter lim="800000"/>
            <a:headEnd/>
            <a:tailEnd/>
          </a:ln>
        </p:spPr>
        <p:txBody>
          <a:bodyPr>
            <a:spAutoFit/>
          </a:bodyPr>
          <a:lstStyle/>
          <a:p>
            <a:r>
              <a:rPr lang="en-US" sz="2000">
                <a:solidFill>
                  <a:srgbClr val="B20838"/>
                </a:solidFill>
              </a:rPr>
              <a:t>Targeted Nutrition Programs</a:t>
            </a:r>
          </a:p>
        </p:txBody>
      </p:sp>
      <p:sp>
        <p:nvSpPr>
          <p:cNvPr id="41992" name="Title 2"/>
          <p:cNvSpPr>
            <a:spLocks noGrp="1"/>
          </p:cNvSpPr>
          <p:nvPr>
            <p:ph type="title"/>
          </p:nvPr>
        </p:nvSpPr>
        <p:spPr bwMode="auto">
          <a:xfrm>
            <a:off x="714375" y="857250"/>
            <a:ext cx="6215063" cy="488950"/>
          </a:xfrm>
          <a:noFill/>
          <a:ln>
            <a:miter lim="800000"/>
            <a:headEnd/>
            <a:tailEnd/>
          </a:ln>
        </p:spPr>
        <p:txBody>
          <a:bodyPr wrap="square" numCol="1" anchorCtr="0" compatLnSpc="1">
            <a:prstTxWarp prst="textNoShape">
              <a:avLst/>
            </a:prstTxWarp>
          </a:bodyPr>
          <a:lstStyle/>
          <a:p>
            <a:r>
              <a:rPr lang="en-US" smtClean="0"/>
              <a:t>Nutrition Program</a:t>
            </a:r>
          </a:p>
        </p:txBody>
      </p:sp>
      <p:sp>
        <p:nvSpPr>
          <p:cNvPr id="41993" name="Rectangle 6"/>
          <p:cNvSpPr>
            <a:spLocks noChangeArrowheads="1"/>
          </p:cNvSpPr>
          <p:nvPr/>
        </p:nvSpPr>
        <p:spPr bwMode="auto">
          <a:xfrm>
            <a:off x="428625" y="5786438"/>
            <a:ext cx="8715375" cy="708025"/>
          </a:xfrm>
          <a:prstGeom prst="rect">
            <a:avLst/>
          </a:prstGeom>
          <a:noFill/>
          <a:ln w="9525">
            <a:noFill/>
            <a:miter lim="800000"/>
            <a:headEnd/>
            <a:tailEnd/>
          </a:ln>
        </p:spPr>
        <p:txBody>
          <a:bodyPr>
            <a:spAutoFit/>
          </a:bodyPr>
          <a:lstStyle/>
          <a:p>
            <a:r>
              <a:rPr lang="en-US" sz="2000" b="1">
                <a:solidFill>
                  <a:srgbClr val="B20838"/>
                </a:solidFill>
              </a:rPr>
              <a:t>Goal: </a:t>
            </a:r>
            <a:r>
              <a:rPr lang="en-US" sz="2000">
                <a:solidFill>
                  <a:srgbClr val="B20838"/>
                </a:solidFill>
              </a:rPr>
              <a:t>Develop and deliver high quality population based and targeted programs that will contribute to GAIN’s target of reaching 1 billion people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descr="Afrique"/>
          <p:cNvPicPr>
            <a:picLocks noChangeAspect="1" noChangeArrowheads="1"/>
          </p:cNvPicPr>
          <p:nvPr/>
        </p:nvPicPr>
        <p:blipFill>
          <a:blip r:embed="rId3"/>
          <a:srcRect/>
          <a:stretch>
            <a:fillRect/>
          </a:stretch>
        </p:blipFill>
        <p:spPr bwMode="auto">
          <a:xfrm>
            <a:off x="71438" y="2571750"/>
            <a:ext cx="3181350" cy="2857500"/>
          </a:xfrm>
          <a:prstGeom prst="rect">
            <a:avLst/>
          </a:prstGeom>
          <a:noFill/>
          <a:ln w="9525">
            <a:noFill/>
            <a:miter lim="800000"/>
            <a:headEnd/>
            <a:tailEnd/>
          </a:ln>
        </p:spPr>
      </p:pic>
      <p:pic>
        <p:nvPicPr>
          <p:cNvPr id="43011" name="Picture 107" descr="AmeriqueLatine"/>
          <p:cNvPicPr>
            <a:picLocks noChangeAspect="1" noChangeArrowheads="1"/>
          </p:cNvPicPr>
          <p:nvPr/>
        </p:nvPicPr>
        <p:blipFill>
          <a:blip r:embed="rId4"/>
          <a:srcRect r="11362"/>
          <a:stretch>
            <a:fillRect/>
          </a:stretch>
        </p:blipFill>
        <p:spPr bwMode="auto">
          <a:xfrm>
            <a:off x="6235700" y="2178050"/>
            <a:ext cx="2849563" cy="3571875"/>
          </a:xfrm>
          <a:prstGeom prst="rect">
            <a:avLst/>
          </a:prstGeom>
          <a:noFill/>
          <a:ln w="9525">
            <a:noFill/>
            <a:miter lim="800000"/>
            <a:headEnd/>
            <a:tailEnd/>
          </a:ln>
        </p:spPr>
      </p:pic>
      <p:pic>
        <p:nvPicPr>
          <p:cNvPr id="43012" name="Picture 51" descr="asia01"/>
          <p:cNvPicPr>
            <a:picLocks noChangeAspect="1" noChangeArrowheads="1"/>
          </p:cNvPicPr>
          <p:nvPr/>
        </p:nvPicPr>
        <p:blipFill>
          <a:blip r:embed="rId5"/>
          <a:srcRect/>
          <a:stretch>
            <a:fillRect/>
          </a:stretch>
        </p:blipFill>
        <p:spPr bwMode="auto">
          <a:xfrm>
            <a:off x="2584450" y="2049463"/>
            <a:ext cx="3644900" cy="3443287"/>
          </a:xfrm>
          <a:prstGeom prst="rect">
            <a:avLst/>
          </a:prstGeom>
          <a:noFill/>
          <a:ln w="9525">
            <a:noFill/>
            <a:miter lim="800000"/>
            <a:headEnd/>
            <a:tailEnd/>
          </a:ln>
        </p:spPr>
      </p:pic>
      <p:sp>
        <p:nvSpPr>
          <p:cNvPr id="43013" name="Rectangle 27"/>
          <p:cNvSpPr>
            <a:spLocks noChangeArrowheads="1"/>
          </p:cNvSpPr>
          <p:nvPr/>
        </p:nvSpPr>
        <p:spPr bwMode="auto">
          <a:xfrm>
            <a:off x="7786688" y="2692400"/>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14" name="Rectangle 27"/>
          <p:cNvSpPr>
            <a:spLocks noChangeArrowheads="1"/>
          </p:cNvSpPr>
          <p:nvPr/>
        </p:nvSpPr>
        <p:spPr bwMode="auto">
          <a:xfrm>
            <a:off x="7931150" y="4000500"/>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15" name="Rectangle 27"/>
          <p:cNvSpPr>
            <a:spLocks noChangeArrowheads="1"/>
          </p:cNvSpPr>
          <p:nvPr/>
        </p:nvSpPr>
        <p:spPr bwMode="auto">
          <a:xfrm>
            <a:off x="642938" y="3214688"/>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16" name="Rectangle 27"/>
          <p:cNvSpPr>
            <a:spLocks noChangeArrowheads="1"/>
          </p:cNvSpPr>
          <p:nvPr/>
        </p:nvSpPr>
        <p:spPr bwMode="auto">
          <a:xfrm>
            <a:off x="571500" y="2571750"/>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17" name="Rectangle 27"/>
          <p:cNvSpPr>
            <a:spLocks noChangeArrowheads="1"/>
          </p:cNvSpPr>
          <p:nvPr/>
        </p:nvSpPr>
        <p:spPr bwMode="auto">
          <a:xfrm>
            <a:off x="1785938" y="2835275"/>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18" name="Rectangle 27"/>
          <p:cNvSpPr>
            <a:spLocks noChangeArrowheads="1"/>
          </p:cNvSpPr>
          <p:nvPr/>
        </p:nvSpPr>
        <p:spPr bwMode="auto">
          <a:xfrm>
            <a:off x="928688" y="3478213"/>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19" name="Rectangle 27"/>
          <p:cNvSpPr>
            <a:spLocks noChangeArrowheads="1"/>
          </p:cNvSpPr>
          <p:nvPr/>
        </p:nvSpPr>
        <p:spPr bwMode="auto">
          <a:xfrm>
            <a:off x="428625" y="3621088"/>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20" name="Rectangle 27"/>
          <p:cNvSpPr>
            <a:spLocks noChangeArrowheads="1"/>
          </p:cNvSpPr>
          <p:nvPr/>
        </p:nvSpPr>
        <p:spPr bwMode="auto">
          <a:xfrm>
            <a:off x="1928813" y="3835400"/>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21" name="Rectangle 27"/>
          <p:cNvSpPr>
            <a:spLocks noChangeArrowheads="1"/>
          </p:cNvSpPr>
          <p:nvPr/>
        </p:nvSpPr>
        <p:spPr bwMode="auto">
          <a:xfrm>
            <a:off x="1571625" y="5049838"/>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22" name="Rectangle 27"/>
          <p:cNvSpPr>
            <a:spLocks noChangeArrowheads="1"/>
          </p:cNvSpPr>
          <p:nvPr/>
        </p:nvSpPr>
        <p:spPr bwMode="auto">
          <a:xfrm>
            <a:off x="3822700" y="3621088"/>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23" name="Rectangle 27"/>
          <p:cNvSpPr>
            <a:spLocks noChangeArrowheads="1"/>
          </p:cNvSpPr>
          <p:nvPr/>
        </p:nvSpPr>
        <p:spPr bwMode="auto">
          <a:xfrm>
            <a:off x="4751388" y="3549650"/>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24" name="Rectangle 27"/>
          <p:cNvSpPr>
            <a:spLocks noChangeArrowheads="1"/>
          </p:cNvSpPr>
          <p:nvPr/>
        </p:nvSpPr>
        <p:spPr bwMode="auto">
          <a:xfrm>
            <a:off x="3965575" y="3406775"/>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25" name="Rectangle 27"/>
          <p:cNvSpPr>
            <a:spLocks noChangeArrowheads="1"/>
          </p:cNvSpPr>
          <p:nvPr/>
        </p:nvSpPr>
        <p:spPr bwMode="auto">
          <a:xfrm>
            <a:off x="4000500" y="3214688"/>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26" name="Rectangle 27"/>
          <p:cNvSpPr>
            <a:spLocks noChangeArrowheads="1"/>
          </p:cNvSpPr>
          <p:nvPr/>
        </p:nvSpPr>
        <p:spPr bwMode="auto">
          <a:xfrm>
            <a:off x="3714750" y="3335338"/>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27" name="Rectangle 27"/>
          <p:cNvSpPr>
            <a:spLocks noChangeArrowheads="1"/>
          </p:cNvSpPr>
          <p:nvPr/>
        </p:nvSpPr>
        <p:spPr bwMode="auto">
          <a:xfrm>
            <a:off x="4465638" y="3763963"/>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28" name="Rectangle 28"/>
          <p:cNvSpPr>
            <a:spLocks noChangeArrowheads="1"/>
          </p:cNvSpPr>
          <p:nvPr/>
        </p:nvSpPr>
        <p:spPr bwMode="auto">
          <a:xfrm>
            <a:off x="4857750" y="4192588"/>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29" name="Rectangle 27"/>
          <p:cNvSpPr>
            <a:spLocks noChangeArrowheads="1"/>
          </p:cNvSpPr>
          <p:nvPr/>
        </p:nvSpPr>
        <p:spPr bwMode="auto">
          <a:xfrm>
            <a:off x="1857375" y="2906713"/>
            <a:ext cx="146050" cy="142875"/>
          </a:xfrm>
          <a:prstGeom prst="rect">
            <a:avLst/>
          </a:prstGeom>
          <a:solidFill>
            <a:srgbClr val="A2A4A4"/>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30" name="Rectangle 27"/>
          <p:cNvSpPr>
            <a:spLocks noChangeArrowheads="1"/>
          </p:cNvSpPr>
          <p:nvPr/>
        </p:nvSpPr>
        <p:spPr bwMode="auto">
          <a:xfrm>
            <a:off x="1071563" y="3286125"/>
            <a:ext cx="146050" cy="142875"/>
          </a:xfrm>
          <a:prstGeom prst="rect">
            <a:avLst/>
          </a:prstGeom>
          <a:solidFill>
            <a:srgbClr val="A2A4A4"/>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31" name="Rectangle 27"/>
          <p:cNvSpPr>
            <a:spLocks noChangeArrowheads="1"/>
          </p:cNvSpPr>
          <p:nvPr/>
        </p:nvSpPr>
        <p:spPr bwMode="auto">
          <a:xfrm>
            <a:off x="2214563" y="3549650"/>
            <a:ext cx="146050" cy="142875"/>
          </a:xfrm>
          <a:prstGeom prst="rect">
            <a:avLst/>
          </a:prstGeom>
          <a:solidFill>
            <a:srgbClr val="A2A4A4"/>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32" name="Rectangle 27"/>
          <p:cNvSpPr>
            <a:spLocks noChangeArrowheads="1"/>
          </p:cNvSpPr>
          <p:nvPr/>
        </p:nvSpPr>
        <p:spPr bwMode="auto">
          <a:xfrm>
            <a:off x="3608388" y="3192463"/>
            <a:ext cx="146050" cy="142875"/>
          </a:xfrm>
          <a:prstGeom prst="rect">
            <a:avLst/>
          </a:prstGeom>
          <a:solidFill>
            <a:srgbClr val="A2A4A4"/>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33" name="Rectangle 27"/>
          <p:cNvSpPr>
            <a:spLocks noChangeArrowheads="1"/>
          </p:cNvSpPr>
          <p:nvPr/>
        </p:nvSpPr>
        <p:spPr bwMode="auto">
          <a:xfrm>
            <a:off x="3929063" y="2857500"/>
            <a:ext cx="146050" cy="142875"/>
          </a:xfrm>
          <a:prstGeom prst="rect">
            <a:avLst/>
          </a:prstGeom>
          <a:solidFill>
            <a:srgbClr val="A2A4A4"/>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34" name="Rectangle 27"/>
          <p:cNvSpPr>
            <a:spLocks noChangeArrowheads="1"/>
          </p:cNvSpPr>
          <p:nvPr/>
        </p:nvSpPr>
        <p:spPr bwMode="auto">
          <a:xfrm>
            <a:off x="3905250" y="3692525"/>
            <a:ext cx="146050" cy="142875"/>
          </a:xfrm>
          <a:prstGeom prst="rect">
            <a:avLst/>
          </a:prstGeom>
          <a:solidFill>
            <a:srgbClr val="A2A4A4"/>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35" name="Rectangle 27"/>
          <p:cNvSpPr>
            <a:spLocks noChangeArrowheads="1"/>
          </p:cNvSpPr>
          <p:nvPr/>
        </p:nvSpPr>
        <p:spPr bwMode="auto">
          <a:xfrm>
            <a:off x="4108450" y="3835400"/>
            <a:ext cx="146050" cy="142875"/>
          </a:xfrm>
          <a:prstGeom prst="rect">
            <a:avLst/>
          </a:prstGeom>
          <a:solidFill>
            <a:srgbClr val="A2A4A4"/>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36" name="Rectangle 27"/>
          <p:cNvSpPr>
            <a:spLocks noChangeArrowheads="1"/>
          </p:cNvSpPr>
          <p:nvPr/>
        </p:nvSpPr>
        <p:spPr bwMode="auto">
          <a:xfrm>
            <a:off x="4537075" y="3835400"/>
            <a:ext cx="146050" cy="142875"/>
          </a:xfrm>
          <a:prstGeom prst="rect">
            <a:avLst/>
          </a:prstGeom>
          <a:solidFill>
            <a:srgbClr val="A2A4A4"/>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37" name="Rectangle 27"/>
          <p:cNvSpPr>
            <a:spLocks noChangeArrowheads="1"/>
          </p:cNvSpPr>
          <p:nvPr/>
        </p:nvSpPr>
        <p:spPr bwMode="auto">
          <a:xfrm>
            <a:off x="5286375" y="4286250"/>
            <a:ext cx="146050" cy="142875"/>
          </a:xfrm>
          <a:prstGeom prst="rect">
            <a:avLst/>
          </a:prstGeom>
          <a:solidFill>
            <a:srgbClr val="A2A4A4"/>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38" name="Rectangle 27"/>
          <p:cNvSpPr>
            <a:spLocks noChangeArrowheads="1"/>
          </p:cNvSpPr>
          <p:nvPr/>
        </p:nvSpPr>
        <p:spPr bwMode="auto">
          <a:xfrm>
            <a:off x="5000625" y="4572000"/>
            <a:ext cx="146050" cy="142875"/>
          </a:xfrm>
          <a:prstGeom prst="rect">
            <a:avLst/>
          </a:prstGeom>
          <a:solidFill>
            <a:srgbClr val="A2A4A4"/>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39" name="Rectangle 27"/>
          <p:cNvSpPr>
            <a:spLocks noChangeArrowheads="1"/>
          </p:cNvSpPr>
          <p:nvPr/>
        </p:nvSpPr>
        <p:spPr bwMode="auto">
          <a:xfrm>
            <a:off x="428625" y="5764213"/>
            <a:ext cx="146050" cy="142875"/>
          </a:xfrm>
          <a:prstGeom prst="rect">
            <a:avLst/>
          </a:prstGeom>
          <a:solidFill>
            <a:srgbClr val="A2A4A4"/>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40" name="Rectangle 27"/>
          <p:cNvSpPr>
            <a:spLocks noChangeArrowheads="1"/>
          </p:cNvSpPr>
          <p:nvPr/>
        </p:nvSpPr>
        <p:spPr bwMode="auto">
          <a:xfrm>
            <a:off x="428625" y="6121400"/>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95" name="Rectangle 27"/>
          <p:cNvSpPr>
            <a:spLocks noChangeArrowheads="1"/>
          </p:cNvSpPr>
          <p:nvPr/>
        </p:nvSpPr>
        <p:spPr bwMode="auto">
          <a:xfrm>
            <a:off x="428625" y="6478588"/>
            <a:ext cx="146050" cy="142875"/>
          </a:xfrm>
          <a:prstGeom prst="rect">
            <a:avLst/>
          </a:prstGeom>
          <a:solidFill>
            <a:schemeClr val="accent3"/>
          </a:solidFill>
          <a:ln w="9525" algn="ctr">
            <a:solidFill>
              <a:schemeClr val="tx1"/>
            </a:solidFill>
            <a:miter lim="800000"/>
            <a:headEnd/>
            <a:tailEnd/>
          </a:ln>
        </p:spPr>
        <p:txBody>
          <a:bodyPr anchor="ctr">
            <a:spAutoFit/>
          </a:bodyPr>
          <a:lstStyle/>
          <a:p>
            <a:pPr>
              <a:defRPr/>
            </a:pPr>
            <a:endParaRPr lang="en-US" sz="2400" dirty="0">
              <a:solidFill>
                <a:srgbClr val="FFFFFF"/>
              </a:solidFill>
              <a:ea typeface="ＭＳ Ｐゴシック"/>
              <a:cs typeface="ＭＳ Ｐゴシック"/>
            </a:endParaRPr>
          </a:p>
        </p:txBody>
      </p:sp>
      <p:sp>
        <p:nvSpPr>
          <p:cNvPr id="98" name="Rectangle 27"/>
          <p:cNvSpPr>
            <a:spLocks noChangeArrowheads="1"/>
          </p:cNvSpPr>
          <p:nvPr/>
        </p:nvSpPr>
        <p:spPr bwMode="auto">
          <a:xfrm>
            <a:off x="2071688" y="3929063"/>
            <a:ext cx="146050" cy="142875"/>
          </a:xfrm>
          <a:prstGeom prst="rect">
            <a:avLst/>
          </a:prstGeom>
          <a:solidFill>
            <a:schemeClr val="accent3"/>
          </a:solidFill>
          <a:ln w="9525" algn="ctr">
            <a:solidFill>
              <a:schemeClr val="tx1"/>
            </a:solidFill>
            <a:miter lim="800000"/>
            <a:headEnd/>
            <a:tailEnd/>
          </a:ln>
        </p:spPr>
        <p:txBody>
          <a:bodyPr anchor="ctr">
            <a:spAutoFit/>
          </a:bodyPr>
          <a:lstStyle/>
          <a:p>
            <a:pPr>
              <a:defRPr/>
            </a:pPr>
            <a:endParaRPr lang="en-US" sz="2400" dirty="0">
              <a:solidFill>
                <a:srgbClr val="FFFFFF"/>
              </a:solidFill>
              <a:ea typeface="ＭＳ Ｐゴシック"/>
              <a:cs typeface="ＭＳ Ｐゴシック"/>
            </a:endParaRPr>
          </a:p>
        </p:txBody>
      </p:sp>
      <p:sp>
        <p:nvSpPr>
          <p:cNvPr id="101" name="Rectangle 27"/>
          <p:cNvSpPr>
            <a:spLocks noChangeArrowheads="1"/>
          </p:cNvSpPr>
          <p:nvPr/>
        </p:nvSpPr>
        <p:spPr bwMode="auto">
          <a:xfrm>
            <a:off x="4608513" y="3906838"/>
            <a:ext cx="146050" cy="142875"/>
          </a:xfrm>
          <a:prstGeom prst="rect">
            <a:avLst/>
          </a:prstGeom>
          <a:solidFill>
            <a:schemeClr val="accent3"/>
          </a:solidFill>
          <a:ln w="9525" algn="ctr">
            <a:solidFill>
              <a:schemeClr val="tx1"/>
            </a:solidFill>
            <a:miter lim="800000"/>
            <a:headEnd/>
            <a:tailEnd/>
          </a:ln>
        </p:spPr>
        <p:txBody>
          <a:bodyPr anchor="ctr">
            <a:spAutoFit/>
          </a:bodyPr>
          <a:lstStyle/>
          <a:p>
            <a:pPr>
              <a:defRPr/>
            </a:pPr>
            <a:endParaRPr lang="en-US" sz="2400" dirty="0">
              <a:solidFill>
                <a:srgbClr val="FFFFFF"/>
              </a:solidFill>
              <a:ea typeface="ＭＳ Ｐゴシック"/>
              <a:cs typeface="ＭＳ Ｐゴシック"/>
            </a:endParaRPr>
          </a:p>
        </p:txBody>
      </p:sp>
      <p:sp>
        <p:nvSpPr>
          <p:cNvPr id="102" name="Rectangle 27"/>
          <p:cNvSpPr>
            <a:spLocks noChangeArrowheads="1"/>
          </p:cNvSpPr>
          <p:nvPr/>
        </p:nvSpPr>
        <p:spPr bwMode="auto">
          <a:xfrm>
            <a:off x="4187825" y="3906838"/>
            <a:ext cx="146050" cy="142875"/>
          </a:xfrm>
          <a:prstGeom prst="rect">
            <a:avLst/>
          </a:prstGeom>
          <a:solidFill>
            <a:schemeClr val="accent3"/>
          </a:solidFill>
          <a:ln w="9525" algn="ctr">
            <a:solidFill>
              <a:schemeClr val="tx1"/>
            </a:solidFill>
            <a:miter lim="800000"/>
            <a:headEnd/>
            <a:tailEnd/>
          </a:ln>
        </p:spPr>
        <p:txBody>
          <a:bodyPr anchor="ctr">
            <a:spAutoFit/>
          </a:bodyPr>
          <a:lstStyle/>
          <a:p>
            <a:pPr>
              <a:defRPr/>
            </a:pPr>
            <a:endParaRPr lang="en-US" sz="2400" dirty="0">
              <a:solidFill>
                <a:srgbClr val="FFFFFF"/>
              </a:solidFill>
              <a:ea typeface="ＭＳ Ｐゴシック"/>
              <a:cs typeface="ＭＳ Ｐゴシック"/>
            </a:endParaRPr>
          </a:p>
        </p:txBody>
      </p:sp>
      <p:sp>
        <p:nvSpPr>
          <p:cNvPr id="43045" name="Rectangle 27"/>
          <p:cNvSpPr>
            <a:spLocks noChangeArrowheads="1"/>
          </p:cNvSpPr>
          <p:nvPr/>
        </p:nvSpPr>
        <p:spPr bwMode="auto">
          <a:xfrm>
            <a:off x="714375" y="5681663"/>
            <a:ext cx="2143125" cy="307975"/>
          </a:xfrm>
          <a:prstGeom prst="rect">
            <a:avLst/>
          </a:prstGeom>
          <a:solidFill>
            <a:schemeClr val="bg1"/>
          </a:solidFill>
          <a:ln w="9525" algn="ctr">
            <a:solidFill>
              <a:schemeClr val="tx1"/>
            </a:solidFill>
            <a:miter lim="800000"/>
            <a:headEnd/>
            <a:tailEnd/>
          </a:ln>
        </p:spPr>
        <p:txBody>
          <a:bodyPr anchor="ctr">
            <a:spAutoFit/>
          </a:bodyPr>
          <a:lstStyle/>
          <a:p>
            <a:r>
              <a:rPr lang="en-US" sz="1400">
                <a:solidFill>
                  <a:srgbClr val="7F7F7F"/>
                </a:solidFill>
              </a:rPr>
              <a:t>Salt Iodization </a:t>
            </a:r>
          </a:p>
        </p:txBody>
      </p:sp>
      <p:sp>
        <p:nvSpPr>
          <p:cNvPr id="43046" name="Rectangle 27"/>
          <p:cNvSpPr>
            <a:spLocks noChangeArrowheads="1"/>
          </p:cNvSpPr>
          <p:nvPr/>
        </p:nvSpPr>
        <p:spPr bwMode="auto">
          <a:xfrm>
            <a:off x="714375" y="5942013"/>
            <a:ext cx="2143125" cy="523875"/>
          </a:xfrm>
          <a:prstGeom prst="rect">
            <a:avLst/>
          </a:prstGeom>
          <a:solidFill>
            <a:schemeClr val="bg1"/>
          </a:solidFill>
          <a:ln w="9525" algn="ctr">
            <a:solidFill>
              <a:schemeClr val="tx1"/>
            </a:solidFill>
            <a:miter lim="800000"/>
            <a:headEnd/>
            <a:tailEnd/>
          </a:ln>
        </p:spPr>
        <p:txBody>
          <a:bodyPr anchor="ctr">
            <a:spAutoFit/>
          </a:bodyPr>
          <a:lstStyle/>
          <a:p>
            <a:r>
              <a:rPr lang="en-US" sz="1400">
                <a:solidFill>
                  <a:srgbClr val="A50021"/>
                </a:solidFill>
              </a:rPr>
              <a:t>National Food Fortification</a:t>
            </a:r>
          </a:p>
        </p:txBody>
      </p:sp>
      <p:sp>
        <p:nvSpPr>
          <p:cNvPr id="43047" name="TextBox 59"/>
          <p:cNvSpPr txBox="1">
            <a:spLocks noChangeArrowheads="1"/>
          </p:cNvSpPr>
          <p:nvPr/>
        </p:nvSpPr>
        <p:spPr bwMode="auto">
          <a:xfrm>
            <a:off x="357188" y="1857375"/>
            <a:ext cx="1857375" cy="369888"/>
          </a:xfrm>
          <a:prstGeom prst="rect">
            <a:avLst/>
          </a:prstGeom>
          <a:noFill/>
          <a:ln w="9525">
            <a:noFill/>
            <a:miter lim="800000"/>
            <a:headEnd/>
            <a:tailEnd/>
          </a:ln>
        </p:spPr>
        <p:txBody>
          <a:bodyPr>
            <a:spAutoFit/>
          </a:bodyPr>
          <a:lstStyle/>
          <a:p>
            <a:pPr algn="ctr"/>
            <a:r>
              <a:rPr lang="en-US" b="1">
                <a:solidFill>
                  <a:srgbClr val="B20838"/>
                </a:solidFill>
              </a:rPr>
              <a:t>Africa</a:t>
            </a:r>
          </a:p>
        </p:txBody>
      </p:sp>
      <p:sp>
        <p:nvSpPr>
          <p:cNvPr id="43048" name="TextBox 79"/>
          <p:cNvSpPr txBox="1">
            <a:spLocks noChangeArrowheads="1"/>
          </p:cNvSpPr>
          <p:nvPr/>
        </p:nvSpPr>
        <p:spPr bwMode="auto">
          <a:xfrm>
            <a:off x="3500438" y="1857375"/>
            <a:ext cx="1857375" cy="369888"/>
          </a:xfrm>
          <a:prstGeom prst="rect">
            <a:avLst/>
          </a:prstGeom>
          <a:noFill/>
          <a:ln w="9525">
            <a:noFill/>
            <a:miter lim="800000"/>
            <a:headEnd/>
            <a:tailEnd/>
          </a:ln>
        </p:spPr>
        <p:txBody>
          <a:bodyPr>
            <a:spAutoFit/>
          </a:bodyPr>
          <a:lstStyle/>
          <a:p>
            <a:pPr algn="ctr"/>
            <a:r>
              <a:rPr lang="en-US" b="1">
                <a:solidFill>
                  <a:srgbClr val="B20838"/>
                </a:solidFill>
              </a:rPr>
              <a:t>Asia</a:t>
            </a:r>
          </a:p>
        </p:txBody>
      </p:sp>
      <p:sp>
        <p:nvSpPr>
          <p:cNvPr id="43049" name="TextBox 80"/>
          <p:cNvSpPr txBox="1">
            <a:spLocks noChangeArrowheads="1"/>
          </p:cNvSpPr>
          <p:nvPr/>
        </p:nvSpPr>
        <p:spPr bwMode="auto">
          <a:xfrm>
            <a:off x="6929438" y="1844675"/>
            <a:ext cx="1857375" cy="369888"/>
          </a:xfrm>
          <a:prstGeom prst="rect">
            <a:avLst/>
          </a:prstGeom>
          <a:noFill/>
          <a:ln w="9525">
            <a:noFill/>
            <a:miter lim="800000"/>
            <a:headEnd/>
            <a:tailEnd/>
          </a:ln>
        </p:spPr>
        <p:txBody>
          <a:bodyPr>
            <a:spAutoFit/>
          </a:bodyPr>
          <a:lstStyle/>
          <a:p>
            <a:pPr algn="ctr"/>
            <a:r>
              <a:rPr lang="en-US" b="1">
                <a:solidFill>
                  <a:srgbClr val="B20838"/>
                </a:solidFill>
              </a:rPr>
              <a:t>South America</a:t>
            </a:r>
          </a:p>
        </p:txBody>
      </p:sp>
      <p:sp>
        <p:nvSpPr>
          <p:cNvPr id="43050" name="Rectangle 27"/>
          <p:cNvSpPr>
            <a:spLocks noChangeArrowheads="1"/>
          </p:cNvSpPr>
          <p:nvPr/>
        </p:nvSpPr>
        <p:spPr bwMode="auto">
          <a:xfrm>
            <a:off x="714375" y="6413500"/>
            <a:ext cx="3429000" cy="307975"/>
          </a:xfrm>
          <a:prstGeom prst="rect">
            <a:avLst/>
          </a:prstGeom>
          <a:solidFill>
            <a:schemeClr val="bg1"/>
          </a:solidFill>
          <a:ln w="9525" algn="ctr">
            <a:solidFill>
              <a:schemeClr val="tx1"/>
            </a:solidFill>
            <a:miter lim="800000"/>
            <a:headEnd/>
            <a:tailEnd/>
          </a:ln>
        </p:spPr>
        <p:txBody>
          <a:bodyPr anchor="ctr">
            <a:spAutoFit/>
          </a:bodyPr>
          <a:lstStyle/>
          <a:p>
            <a:r>
              <a:rPr lang="en-US" sz="1400">
                <a:solidFill>
                  <a:srgbClr val="00040C"/>
                </a:solidFill>
                <a:ea typeface="MS PGothic" pitchFamily="34" charset="-128"/>
              </a:rPr>
              <a:t>Infant and Young Child Nutrition</a:t>
            </a:r>
          </a:p>
        </p:txBody>
      </p:sp>
      <p:sp>
        <p:nvSpPr>
          <p:cNvPr id="43051" name="Title 2"/>
          <p:cNvSpPr txBox="1">
            <a:spLocks/>
          </p:cNvSpPr>
          <p:nvPr/>
        </p:nvSpPr>
        <p:spPr bwMode="auto">
          <a:xfrm>
            <a:off x="785813" y="857250"/>
            <a:ext cx="6429375" cy="488950"/>
          </a:xfrm>
          <a:prstGeom prst="rect">
            <a:avLst/>
          </a:prstGeom>
          <a:noFill/>
          <a:ln w="9525">
            <a:noFill/>
            <a:miter lim="800000"/>
            <a:headEnd/>
            <a:tailEnd/>
          </a:ln>
        </p:spPr>
        <p:txBody>
          <a:bodyPr anchor="ctr"/>
          <a:lstStyle/>
          <a:p>
            <a:pPr eaLnBrk="0" hangingPunct="0"/>
            <a:r>
              <a:rPr lang="en-US" sz="2800">
                <a:solidFill>
                  <a:srgbClr val="B20838"/>
                </a:solidFill>
                <a:cs typeface="Arial" pitchFamily="34" charset="0"/>
              </a:rPr>
              <a:t>GAIN Projects Worldwide</a:t>
            </a:r>
          </a:p>
        </p:txBody>
      </p:sp>
      <p:sp>
        <p:nvSpPr>
          <p:cNvPr id="43052" name="TextBox 53"/>
          <p:cNvSpPr txBox="1">
            <a:spLocks noChangeArrowheads="1"/>
          </p:cNvSpPr>
          <p:nvPr/>
        </p:nvSpPr>
        <p:spPr bwMode="auto">
          <a:xfrm>
            <a:off x="3571875" y="5703888"/>
            <a:ext cx="4143375" cy="1077912"/>
          </a:xfrm>
          <a:prstGeom prst="rect">
            <a:avLst/>
          </a:prstGeom>
          <a:noFill/>
          <a:ln w="9525">
            <a:noFill/>
            <a:miter lim="800000"/>
            <a:headEnd/>
            <a:tailEnd/>
          </a:ln>
        </p:spPr>
        <p:txBody>
          <a:bodyPr>
            <a:spAutoFit/>
          </a:bodyPr>
          <a:lstStyle/>
          <a:p>
            <a:pPr algn="ctr"/>
            <a:r>
              <a:rPr lang="en-US" sz="1600">
                <a:solidFill>
                  <a:srgbClr val="B20838"/>
                </a:solidFill>
              </a:rPr>
              <a:t>36 projects in 27 countries, fortifying staple foods, condiments, and complementary foods with </a:t>
            </a:r>
          </a:p>
          <a:p>
            <a:pPr algn="ctr"/>
            <a:r>
              <a:rPr lang="en-US" sz="1600">
                <a:solidFill>
                  <a:srgbClr val="B20838"/>
                </a:solidFill>
              </a:rPr>
              <a:t>vitamins and minerals</a:t>
            </a:r>
          </a:p>
        </p:txBody>
      </p:sp>
      <p:sp>
        <p:nvSpPr>
          <p:cNvPr id="43053" name="Rectangle 27"/>
          <p:cNvSpPr>
            <a:spLocks noChangeArrowheads="1"/>
          </p:cNvSpPr>
          <p:nvPr/>
        </p:nvSpPr>
        <p:spPr bwMode="auto">
          <a:xfrm>
            <a:off x="142875" y="3357563"/>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54" name="Rectangle 27"/>
          <p:cNvSpPr>
            <a:spLocks noChangeArrowheads="1"/>
          </p:cNvSpPr>
          <p:nvPr/>
        </p:nvSpPr>
        <p:spPr bwMode="auto">
          <a:xfrm>
            <a:off x="4714875" y="3429000"/>
            <a:ext cx="146050" cy="142875"/>
          </a:xfrm>
          <a:prstGeom prst="rect">
            <a:avLst/>
          </a:prstGeom>
          <a:solidFill>
            <a:srgbClr val="A2A4A4"/>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55" name="Rectangle 27"/>
          <p:cNvSpPr>
            <a:spLocks noChangeArrowheads="1"/>
          </p:cNvSpPr>
          <p:nvPr/>
        </p:nvSpPr>
        <p:spPr bwMode="auto">
          <a:xfrm>
            <a:off x="568325" y="3643313"/>
            <a:ext cx="146050" cy="142875"/>
          </a:xfrm>
          <a:prstGeom prst="rect">
            <a:avLst/>
          </a:prstGeom>
          <a:solidFill>
            <a:srgbClr val="B20838"/>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43056" name="Rectangle 27"/>
          <p:cNvSpPr>
            <a:spLocks noChangeArrowheads="1"/>
          </p:cNvSpPr>
          <p:nvPr/>
        </p:nvSpPr>
        <p:spPr bwMode="auto">
          <a:xfrm>
            <a:off x="571500" y="3786188"/>
            <a:ext cx="146050" cy="142875"/>
          </a:xfrm>
          <a:prstGeom prst="rect">
            <a:avLst/>
          </a:prstGeom>
          <a:solidFill>
            <a:srgbClr val="A2A4A4"/>
          </a:solidFill>
          <a:ln w="9525" algn="ctr">
            <a:solidFill>
              <a:schemeClr val="tx1"/>
            </a:solidFill>
            <a:miter lim="800000"/>
            <a:headEnd/>
            <a:tailEnd/>
          </a:ln>
        </p:spPr>
        <p:txBody>
          <a:bodyPr anchor="ctr">
            <a:spAutoFit/>
          </a:bodyPr>
          <a:lstStyle/>
          <a:p>
            <a:endParaRPr lang="en-US" sz="2400">
              <a:solidFill>
                <a:srgbClr val="FFFFFF"/>
              </a:solidFill>
            </a:endParaRPr>
          </a:p>
        </p:txBody>
      </p:sp>
      <p:sp>
        <p:nvSpPr>
          <p:cNvPr id="54" name="Rectangle 27"/>
          <p:cNvSpPr>
            <a:spLocks noChangeArrowheads="1"/>
          </p:cNvSpPr>
          <p:nvPr/>
        </p:nvSpPr>
        <p:spPr bwMode="auto">
          <a:xfrm>
            <a:off x="5429250" y="4286250"/>
            <a:ext cx="146050" cy="142875"/>
          </a:xfrm>
          <a:prstGeom prst="rect">
            <a:avLst/>
          </a:prstGeom>
          <a:solidFill>
            <a:schemeClr val="accent3"/>
          </a:solidFill>
          <a:ln w="9525" algn="ctr">
            <a:solidFill>
              <a:schemeClr val="tx1"/>
            </a:solidFill>
            <a:miter lim="800000"/>
            <a:headEnd/>
            <a:tailEnd/>
          </a:ln>
        </p:spPr>
        <p:txBody>
          <a:bodyPr anchor="ctr">
            <a:spAutoFit/>
          </a:bodyPr>
          <a:lstStyle/>
          <a:p>
            <a:pPr>
              <a:defRPr/>
            </a:pPr>
            <a:endParaRPr lang="en-US" sz="2400" dirty="0">
              <a:solidFill>
                <a:srgbClr val="FFFFFF"/>
              </a:solidFill>
              <a:ea typeface="ＭＳ Ｐゴシック"/>
              <a:cs typeface="ＭＳ Ｐゴシック"/>
            </a:endParaRPr>
          </a:p>
        </p:txBody>
      </p:sp>
      <p:sp>
        <p:nvSpPr>
          <p:cNvPr id="57" name="Rectangle 27"/>
          <p:cNvSpPr>
            <a:spLocks noChangeArrowheads="1"/>
          </p:cNvSpPr>
          <p:nvPr/>
        </p:nvSpPr>
        <p:spPr bwMode="auto">
          <a:xfrm>
            <a:off x="357188" y="3714750"/>
            <a:ext cx="146050" cy="142875"/>
          </a:xfrm>
          <a:prstGeom prst="rect">
            <a:avLst/>
          </a:prstGeom>
          <a:solidFill>
            <a:schemeClr val="accent3"/>
          </a:solidFill>
          <a:ln w="9525" algn="ctr">
            <a:solidFill>
              <a:schemeClr val="tx1"/>
            </a:solidFill>
            <a:miter lim="800000"/>
            <a:headEnd/>
            <a:tailEnd/>
          </a:ln>
        </p:spPr>
        <p:txBody>
          <a:bodyPr anchor="ctr">
            <a:spAutoFit/>
          </a:bodyPr>
          <a:lstStyle/>
          <a:p>
            <a:pPr>
              <a:defRPr/>
            </a:pPr>
            <a:endParaRPr lang="en-US" sz="2400" dirty="0">
              <a:solidFill>
                <a:srgbClr val="FFFFFF"/>
              </a:solidFill>
              <a:ea typeface="ＭＳ Ｐゴシック"/>
              <a:cs typeface="ＭＳ Ｐゴシック"/>
            </a:endParaRPr>
          </a:p>
        </p:txBody>
      </p:sp>
      <p:sp>
        <p:nvSpPr>
          <p:cNvPr id="43059" name="Rectangle 27"/>
          <p:cNvSpPr>
            <a:spLocks noChangeArrowheads="1"/>
          </p:cNvSpPr>
          <p:nvPr/>
        </p:nvSpPr>
        <p:spPr bwMode="auto">
          <a:xfrm>
            <a:off x="142875" y="3500438"/>
            <a:ext cx="146050" cy="142875"/>
          </a:xfrm>
          <a:prstGeom prst="rect">
            <a:avLst/>
          </a:prstGeom>
          <a:solidFill>
            <a:srgbClr val="A2A4A4"/>
          </a:solidFill>
          <a:ln w="9525" algn="ctr">
            <a:solidFill>
              <a:schemeClr val="tx1"/>
            </a:solidFill>
            <a:miter lim="800000"/>
            <a:headEnd/>
            <a:tailEnd/>
          </a:ln>
        </p:spPr>
        <p:txBody>
          <a:bodyPr anchor="ctr">
            <a:spAutoFit/>
          </a:bodyPr>
          <a:lstStyle/>
          <a:p>
            <a:endParaRPr lang="en-US" sz="240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bwMode="auto">
          <a:xfrm>
            <a:off x="571500" y="3214688"/>
            <a:ext cx="7786688" cy="2911475"/>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44035" name="Text Placeholder 2"/>
          <p:cNvSpPr>
            <a:spLocks noGrp="1"/>
          </p:cNvSpPr>
          <p:nvPr>
            <p:ph type="body" idx="10"/>
          </p:nvPr>
        </p:nvSpPr>
        <p:spPr bwMode="auto">
          <a:xfrm>
            <a:off x="571500" y="1785938"/>
            <a:ext cx="5143500" cy="1071562"/>
          </a:xfrm>
          <a:noFill/>
          <a:ln>
            <a:miter lim="800000"/>
            <a:headEnd/>
            <a:tailEnd/>
          </a:ln>
        </p:spPr>
        <p:txBody>
          <a:bodyPr vert="horz" wrap="square" lIns="91440" tIns="45720" rIns="91440" bIns="45720" numCol="1" anchorCtr="0" compatLnSpc="1">
            <a:prstTxWarp prst="textNoShape">
              <a:avLst/>
            </a:prstTxWarp>
          </a:bodyPr>
          <a:lstStyle/>
          <a:p>
            <a:endParaRPr lang="en-US" smtClean="0"/>
          </a:p>
        </p:txBody>
      </p:sp>
      <p:sp>
        <p:nvSpPr>
          <p:cNvPr id="44036" name="Title 3"/>
          <p:cNvSpPr>
            <a:spLocks noGrp="1"/>
          </p:cNvSpPr>
          <p:nvPr>
            <p:ph type="title"/>
          </p:nvPr>
        </p:nvSpPr>
        <p:spPr bwMode="auto">
          <a:xfrm>
            <a:off x="571500" y="928688"/>
            <a:ext cx="5357813" cy="488950"/>
          </a:xfrm>
          <a:noFill/>
          <a:ln>
            <a:miter lim="800000"/>
            <a:headEnd/>
            <a:tailEnd/>
          </a:ln>
        </p:spPr>
        <p:txBody>
          <a:bodyPr wrap="square" numCol="1" anchorCtr="0" compatLnSpc="1">
            <a:prstTxWarp prst="textNoShape">
              <a:avLst/>
            </a:prstTxWarp>
          </a:bodyPr>
          <a:lstStyle/>
          <a:p>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bwMode="auto">
          <a:xfrm>
            <a:off x="714375" y="857250"/>
            <a:ext cx="5357813" cy="488950"/>
          </a:xfrm>
          <a:noFill/>
          <a:ln>
            <a:miter lim="800000"/>
            <a:headEnd/>
            <a:tailEnd/>
          </a:ln>
        </p:spPr>
        <p:txBody>
          <a:bodyPr wrap="square" numCol="1" anchorCtr="0" compatLnSpc="1">
            <a:prstTxWarp prst="textNoShape">
              <a:avLst/>
            </a:prstTxWarp>
          </a:bodyPr>
          <a:lstStyle/>
          <a:p>
            <a:r>
              <a:rPr lang="en-US" smtClean="0"/>
              <a:t>Reach and Coverage</a:t>
            </a:r>
          </a:p>
        </p:txBody>
      </p:sp>
      <p:pic>
        <p:nvPicPr>
          <p:cNvPr id="45059" name="Content Placeholder 3"/>
          <p:cNvPicPr>
            <a:picLocks noGrp="1"/>
          </p:cNvPicPr>
          <p:nvPr>
            <p:ph idx="10"/>
          </p:nvPr>
        </p:nvPicPr>
        <p:blipFill>
          <a:blip r:embed="rId2"/>
          <a:srcRect/>
          <a:stretch>
            <a:fillRect/>
          </a:stretch>
        </p:blipFill>
        <p:spPr bwMode="auto">
          <a:xfrm>
            <a:off x="1782763" y="2508250"/>
            <a:ext cx="5435600" cy="2609850"/>
          </a:xfrm>
          <a:noFill/>
          <a:ln>
            <a:solidFill>
              <a:schemeClr val="tx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800" b="1" smtClean="0">
                <a:solidFill>
                  <a:schemeClr val="accent2"/>
                </a:solidFill>
                <a:latin typeface="Arial" pitchFamily="34" charset="0"/>
                <a:cs typeface="Arial" pitchFamily="34" charset="0"/>
              </a:rPr>
              <a:t>National Fortification Programs</a:t>
            </a:r>
            <a:endParaRPr lang="en-US" sz="2800" b="1" smtClean="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914400" y="1524000"/>
          <a:ext cx="7239000" cy="4754880"/>
        </p:xfrm>
        <a:graphic>
          <a:graphicData uri="http://schemas.openxmlformats.org/drawingml/2006/table">
            <a:tbl>
              <a:tblPr firstRow="1" bandRow="1">
                <a:tableStyleId>{5C22544A-7EE6-4342-B048-85BDC9FD1C3A}</a:tableStyleId>
              </a:tblPr>
              <a:tblGrid>
                <a:gridCol w="2413000"/>
                <a:gridCol w="2413000"/>
                <a:gridCol w="2413000"/>
              </a:tblGrid>
              <a:tr h="355016">
                <a:tc>
                  <a:txBody>
                    <a:bodyPr/>
                    <a:lstStyle/>
                    <a:p>
                      <a:pPr algn="ctr"/>
                      <a:r>
                        <a:rPr lang="en-US" sz="2000" dirty="0" smtClean="0">
                          <a:solidFill>
                            <a:srgbClr val="002060"/>
                          </a:solidFill>
                          <a:latin typeface="Arial" pitchFamily="34" charset="0"/>
                          <a:cs typeface="Arial" pitchFamily="34" charset="0"/>
                        </a:rPr>
                        <a:t>Wheat</a:t>
                      </a:r>
                      <a:r>
                        <a:rPr lang="en-US" sz="2000" baseline="0" dirty="0" smtClean="0">
                          <a:solidFill>
                            <a:srgbClr val="002060"/>
                          </a:solidFill>
                          <a:latin typeface="Arial" pitchFamily="34" charset="0"/>
                          <a:cs typeface="Arial" pitchFamily="34" charset="0"/>
                        </a:rPr>
                        <a:t> Flour</a:t>
                      </a:r>
                      <a:endParaRPr lang="en-US" sz="2000" dirty="0">
                        <a:solidFill>
                          <a:srgbClr val="002060"/>
                        </a:solidFill>
                        <a:latin typeface="Arial" pitchFamily="34" charset="0"/>
                        <a:cs typeface="Arial" pitchFamily="34" charset="0"/>
                      </a:endParaRPr>
                    </a:p>
                  </a:txBody>
                  <a:tcPr/>
                </a:tc>
                <a:tc>
                  <a:txBody>
                    <a:bodyPr/>
                    <a:lstStyle/>
                    <a:p>
                      <a:pPr algn="ctr"/>
                      <a:r>
                        <a:rPr lang="en-US" sz="2000" dirty="0" smtClean="0">
                          <a:solidFill>
                            <a:srgbClr val="002060"/>
                          </a:solidFill>
                          <a:latin typeface="Arial" pitchFamily="34" charset="0"/>
                          <a:cs typeface="Arial" pitchFamily="34" charset="0"/>
                        </a:rPr>
                        <a:t>Vegetable Oil</a:t>
                      </a:r>
                      <a:endParaRPr lang="en-US" sz="2000" dirty="0">
                        <a:solidFill>
                          <a:srgbClr val="002060"/>
                        </a:solidFill>
                        <a:latin typeface="Arial" pitchFamily="34" charset="0"/>
                        <a:cs typeface="Arial" pitchFamily="34" charset="0"/>
                      </a:endParaRPr>
                    </a:p>
                  </a:txBody>
                  <a:tcPr/>
                </a:tc>
                <a:tc>
                  <a:txBody>
                    <a:bodyPr/>
                    <a:lstStyle/>
                    <a:p>
                      <a:pPr algn="ctr"/>
                      <a:r>
                        <a:rPr lang="en-US" sz="2000" dirty="0" smtClean="0">
                          <a:solidFill>
                            <a:srgbClr val="002060"/>
                          </a:solidFill>
                          <a:latin typeface="Arial" pitchFamily="34" charset="0"/>
                          <a:cs typeface="Arial" pitchFamily="34" charset="0"/>
                        </a:rPr>
                        <a:t>Other vehicles</a:t>
                      </a:r>
                      <a:endParaRPr lang="en-US" sz="2000" dirty="0">
                        <a:solidFill>
                          <a:srgbClr val="002060"/>
                        </a:solidFill>
                        <a:latin typeface="Arial" pitchFamily="34" charset="0"/>
                        <a:cs typeface="Arial" pitchFamily="34" charset="0"/>
                      </a:endParaRPr>
                    </a:p>
                  </a:txBody>
                  <a:tcPr/>
                </a:tc>
              </a:tr>
              <a:tr h="3835983">
                <a:tc>
                  <a:txBody>
                    <a:bodyPr/>
                    <a:lstStyle/>
                    <a:p>
                      <a:pPr marL="342900" indent="-342900">
                        <a:buFont typeface="+mj-lt"/>
                        <a:buAutoNum type="arabicPeriod"/>
                      </a:pPr>
                      <a:r>
                        <a:rPr lang="en-US" sz="2000" dirty="0" smtClean="0">
                          <a:solidFill>
                            <a:srgbClr val="00040C"/>
                          </a:solidFill>
                          <a:latin typeface="Arial" pitchFamily="34" charset="0"/>
                          <a:cs typeface="Arial" pitchFamily="34" charset="0"/>
                        </a:rPr>
                        <a:t>Cote </a:t>
                      </a:r>
                      <a:r>
                        <a:rPr lang="en-US" sz="2000" dirty="0" err="1" smtClean="0">
                          <a:solidFill>
                            <a:srgbClr val="00040C"/>
                          </a:solidFill>
                          <a:latin typeface="Arial" pitchFamily="34" charset="0"/>
                          <a:cs typeface="Arial" pitchFamily="34" charset="0"/>
                        </a:rPr>
                        <a:t>d’l</a:t>
                      </a:r>
                      <a:r>
                        <a:rPr lang="en-US" sz="2000" dirty="0" smtClean="0">
                          <a:solidFill>
                            <a:srgbClr val="00040C"/>
                          </a:solidFill>
                          <a:latin typeface="Arial" pitchFamily="34" charset="0"/>
                          <a:cs typeface="Arial" pitchFamily="34" charset="0"/>
                        </a:rPr>
                        <a:t> </a:t>
                      </a:r>
                      <a:r>
                        <a:rPr lang="en-US" sz="2000" dirty="0" err="1" smtClean="0">
                          <a:solidFill>
                            <a:srgbClr val="00040C"/>
                          </a:solidFill>
                          <a:latin typeface="Arial" pitchFamily="34" charset="0"/>
                          <a:cs typeface="Arial" pitchFamily="34" charset="0"/>
                        </a:rPr>
                        <a:t>voire</a:t>
                      </a:r>
                      <a:endParaRPr lang="en-US" sz="2000" dirty="0" smtClean="0">
                        <a:solidFill>
                          <a:srgbClr val="00040C"/>
                        </a:solidFill>
                        <a:latin typeface="Arial" pitchFamily="34" charset="0"/>
                        <a:cs typeface="Arial" pitchFamily="34" charset="0"/>
                      </a:endParaRPr>
                    </a:p>
                    <a:p>
                      <a:pPr marL="342900" indent="-342900">
                        <a:buFont typeface="+mj-lt"/>
                        <a:buAutoNum type="arabicPeriod"/>
                      </a:pPr>
                      <a:r>
                        <a:rPr lang="en-US" sz="2000" dirty="0" smtClean="0">
                          <a:solidFill>
                            <a:srgbClr val="00040C"/>
                          </a:solidFill>
                          <a:latin typeface="Arial" pitchFamily="34" charset="0"/>
                          <a:cs typeface="Arial" pitchFamily="34" charset="0"/>
                        </a:rPr>
                        <a:t>South Africa</a:t>
                      </a:r>
                    </a:p>
                    <a:p>
                      <a:pPr marL="342900" indent="-342900">
                        <a:buFont typeface="+mj-lt"/>
                        <a:buAutoNum type="arabicPeriod"/>
                      </a:pPr>
                      <a:r>
                        <a:rPr lang="en-US" sz="2000" dirty="0" smtClean="0">
                          <a:solidFill>
                            <a:srgbClr val="00040C"/>
                          </a:solidFill>
                          <a:latin typeface="Arial" pitchFamily="34" charset="0"/>
                          <a:cs typeface="Arial" pitchFamily="34" charset="0"/>
                        </a:rPr>
                        <a:t>Georgia</a:t>
                      </a:r>
                    </a:p>
                    <a:p>
                      <a:pPr marL="342900" indent="-342900">
                        <a:buFont typeface="+mj-lt"/>
                        <a:buAutoNum type="arabicPeriod"/>
                      </a:pPr>
                      <a:r>
                        <a:rPr lang="en-US" sz="2000" dirty="0" smtClean="0">
                          <a:solidFill>
                            <a:srgbClr val="00040C"/>
                          </a:solidFill>
                          <a:latin typeface="Arial" pitchFamily="34" charset="0"/>
                          <a:cs typeface="Arial" pitchFamily="34" charset="0"/>
                        </a:rPr>
                        <a:t>Ghana</a:t>
                      </a:r>
                    </a:p>
                    <a:p>
                      <a:pPr marL="342900" indent="-342900">
                        <a:buFont typeface="+mj-lt"/>
                        <a:buAutoNum type="arabicPeriod"/>
                      </a:pPr>
                      <a:r>
                        <a:rPr lang="en-US" sz="2000" dirty="0" smtClean="0">
                          <a:solidFill>
                            <a:srgbClr val="00040C"/>
                          </a:solidFill>
                          <a:latin typeface="Arial" pitchFamily="34" charset="0"/>
                          <a:cs typeface="Arial" pitchFamily="34" charset="0"/>
                        </a:rPr>
                        <a:t>Bolivia</a:t>
                      </a:r>
                    </a:p>
                    <a:p>
                      <a:pPr marL="342900" indent="-342900">
                        <a:buFont typeface="+mj-lt"/>
                        <a:buAutoNum type="arabicPeriod"/>
                      </a:pPr>
                      <a:r>
                        <a:rPr lang="en-US" sz="2000" dirty="0" smtClean="0">
                          <a:solidFill>
                            <a:srgbClr val="00040C"/>
                          </a:solidFill>
                          <a:latin typeface="Arial" pitchFamily="34" charset="0"/>
                          <a:cs typeface="Arial" pitchFamily="34" charset="0"/>
                        </a:rPr>
                        <a:t>Egypt</a:t>
                      </a:r>
                    </a:p>
                    <a:p>
                      <a:pPr marL="342900" indent="-342900">
                        <a:buFont typeface="+mj-lt"/>
                        <a:buAutoNum type="arabicPeriod"/>
                      </a:pPr>
                      <a:r>
                        <a:rPr lang="en-US" sz="2000" dirty="0" smtClean="0">
                          <a:solidFill>
                            <a:srgbClr val="00040C"/>
                          </a:solidFill>
                          <a:latin typeface="Arial" pitchFamily="34" charset="0"/>
                          <a:cs typeface="Arial" pitchFamily="34" charset="0"/>
                        </a:rPr>
                        <a:t>Uganda</a:t>
                      </a:r>
                    </a:p>
                    <a:p>
                      <a:pPr marL="342900" indent="-342900">
                        <a:buFont typeface="+mj-lt"/>
                        <a:buAutoNum type="arabicPeriod"/>
                      </a:pPr>
                      <a:r>
                        <a:rPr lang="en-US" sz="2000" dirty="0" smtClean="0">
                          <a:solidFill>
                            <a:srgbClr val="00040C"/>
                          </a:solidFill>
                          <a:latin typeface="Arial" pitchFamily="34" charset="0"/>
                          <a:cs typeface="Arial" pitchFamily="34" charset="0"/>
                        </a:rPr>
                        <a:t>Kazakhstan</a:t>
                      </a:r>
                    </a:p>
                    <a:p>
                      <a:pPr marL="342900" indent="-342900">
                        <a:buFont typeface="+mj-lt"/>
                        <a:buAutoNum type="arabicPeriod"/>
                      </a:pPr>
                      <a:r>
                        <a:rPr lang="en-US" sz="2000" dirty="0" smtClean="0">
                          <a:solidFill>
                            <a:srgbClr val="00040C"/>
                          </a:solidFill>
                          <a:latin typeface="Arial" pitchFamily="34" charset="0"/>
                          <a:cs typeface="Arial" pitchFamily="34" charset="0"/>
                        </a:rPr>
                        <a:t>Nigeria</a:t>
                      </a:r>
                    </a:p>
                    <a:p>
                      <a:pPr marL="342900" indent="-342900">
                        <a:buFont typeface="+mj-lt"/>
                        <a:buAutoNum type="arabicPeriod"/>
                      </a:pPr>
                      <a:r>
                        <a:rPr lang="en-US" sz="2000" dirty="0" smtClean="0">
                          <a:solidFill>
                            <a:srgbClr val="00040C"/>
                          </a:solidFill>
                          <a:latin typeface="Arial" pitchFamily="34" charset="0"/>
                          <a:cs typeface="Arial" pitchFamily="34" charset="0"/>
                        </a:rPr>
                        <a:t>Senegal </a:t>
                      </a:r>
                    </a:p>
                    <a:p>
                      <a:pPr marL="342900" indent="-342900">
                        <a:buFont typeface="+mj-lt"/>
                        <a:buAutoNum type="arabicPeriod"/>
                      </a:pPr>
                      <a:r>
                        <a:rPr lang="en-US" sz="2000" dirty="0" smtClean="0">
                          <a:solidFill>
                            <a:srgbClr val="00040C"/>
                          </a:solidFill>
                          <a:latin typeface="Arial" pitchFamily="34" charset="0"/>
                          <a:cs typeface="Arial" pitchFamily="34" charset="0"/>
                        </a:rPr>
                        <a:t>India</a:t>
                      </a:r>
                    </a:p>
                    <a:p>
                      <a:pPr marL="342900" indent="-342900">
                        <a:buFont typeface="+mj-lt"/>
                        <a:buAutoNum type="arabicPeriod"/>
                      </a:pPr>
                      <a:r>
                        <a:rPr lang="en-US" sz="2000" dirty="0" smtClean="0">
                          <a:solidFill>
                            <a:srgbClr val="00040C"/>
                          </a:solidFill>
                          <a:latin typeface="Arial" pitchFamily="34" charset="0"/>
                          <a:cs typeface="Arial" pitchFamily="34" charset="0"/>
                        </a:rPr>
                        <a:t>Morocco</a:t>
                      </a:r>
                    </a:p>
                    <a:p>
                      <a:pPr marL="342900" indent="-342900">
                        <a:buFont typeface="+mj-lt"/>
                        <a:buAutoNum type="arabicPeriod"/>
                      </a:pPr>
                      <a:r>
                        <a:rPr lang="en-US" sz="2000" dirty="0" smtClean="0">
                          <a:solidFill>
                            <a:srgbClr val="00040C"/>
                          </a:solidFill>
                          <a:latin typeface="Arial" pitchFamily="34" charset="0"/>
                          <a:cs typeface="Arial" pitchFamily="34" charset="0"/>
                        </a:rPr>
                        <a:t>Pakistan</a:t>
                      </a:r>
                    </a:p>
                    <a:p>
                      <a:pPr marL="342900" indent="-342900">
                        <a:buFont typeface="+mj-lt"/>
                        <a:buAutoNum type="arabicPeriod"/>
                      </a:pPr>
                      <a:r>
                        <a:rPr lang="en-US" sz="2000" dirty="0" smtClean="0">
                          <a:solidFill>
                            <a:srgbClr val="00040C"/>
                          </a:solidFill>
                          <a:latin typeface="Arial" pitchFamily="34" charset="0"/>
                          <a:cs typeface="Arial" pitchFamily="34" charset="0"/>
                        </a:rPr>
                        <a:t>Kenya</a:t>
                      </a:r>
                      <a:endParaRPr lang="en-US" sz="2000" dirty="0">
                        <a:solidFill>
                          <a:srgbClr val="00040C"/>
                        </a:solidFill>
                        <a:latin typeface="Arial" pitchFamily="34" charset="0"/>
                        <a:cs typeface="Arial" pitchFamily="34" charset="0"/>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err="1" smtClean="0">
                          <a:solidFill>
                            <a:srgbClr val="00040C"/>
                          </a:solidFill>
                          <a:latin typeface="Arial" pitchFamily="34" charset="0"/>
                          <a:cs typeface="Arial" pitchFamily="34" charset="0"/>
                        </a:rPr>
                        <a:t>Cort</a:t>
                      </a:r>
                      <a:r>
                        <a:rPr lang="en-US" sz="2000" dirty="0" smtClean="0">
                          <a:solidFill>
                            <a:srgbClr val="00040C"/>
                          </a:solidFill>
                          <a:latin typeface="Arial" pitchFamily="34" charset="0"/>
                          <a:cs typeface="Arial" pitchFamily="34" charset="0"/>
                        </a:rPr>
                        <a:t> </a:t>
                      </a:r>
                      <a:r>
                        <a:rPr lang="en-US" sz="2000" dirty="0" err="1" smtClean="0">
                          <a:solidFill>
                            <a:srgbClr val="00040C"/>
                          </a:solidFill>
                          <a:latin typeface="Arial" pitchFamily="34" charset="0"/>
                          <a:cs typeface="Arial" pitchFamily="34" charset="0"/>
                        </a:rPr>
                        <a:t>d’lvoire</a:t>
                      </a:r>
                      <a:endParaRPr lang="en-US" sz="2000" dirty="0" smtClean="0">
                        <a:solidFill>
                          <a:srgbClr val="00040C"/>
                        </a:solidFill>
                        <a:latin typeface="Arial" pitchFamily="34" charset="0"/>
                        <a:cs typeface="Arial" pitchFamily="34" charset="0"/>
                      </a:endParaRPr>
                    </a:p>
                    <a:p>
                      <a:pPr marL="342900" indent="-342900">
                        <a:buFont typeface="+mj-lt"/>
                        <a:buAutoNum type="arabicPeriod"/>
                      </a:pPr>
                      <a:r>
                        <a:rPr lang="en-US" sz="2000" dirty="0" smtClean="0">
                          <a:solidFill>
                            <a:srgbClr val="00040C"/>
                          </a:solidFill>
                          <a:latin typeface="Arial" pitchFamily="34" charset="0"/>
                          <a:cs typeface="Arial" pitchFamily="34" charset="0"/>
                        </a:rPr>
                        <a:t>Ghana</a:t>
                      </a:r>
                    </a:p>
                    <a:p>
                      <a:pPr marL="342900" indent="-342900">
                        <a:buFont typeface="+mj-lt"/>
                        <a:buAutoNum type="arabicPeriod"/>
                      </a:pPr>
                      <a:r>
                        <a:rPr lang="en-US" sz="2000" dirty="0" smtClean="0">
                          <a:solidFill>
                            <a:srgbClr val="00040C"/>
                          </a:solidFill>
                          <a:latin typeface="Arial" pitchFamily="34" charset="0"/>
                          <a:cs typeface="Arial" pitchFamily="34" charset="0"/>
                        </a:rPr>
                        <a:t>Egypt</a:t>
                      </a:r>
                    </a:p>
                    <a:p>
                      <a:pPr marL="342900" indent="-342900">
                        <a:buFont typeface="+mj-lt"/>
                        <a:buAutoNum type="arabicPeriod"/>
                      </a:pPr>
                      <a:r>
                        <a:rPr lang="en-US" sz="2000" dirty="0" smtClean="0">
                          <a:solidFill>
                            <a:srgbClr val="00040C"/>
                          </a:solidFill>
                          <a:latin typeface="Arial" pitchFamily="34" charset="0"/>
                          <a:cs typeface="Arial" pitchFamily="34" charset="0"/>
                        </a:rPr>
                        <a:t>Uganda</a:t>
                      </a:r>
                    </a:p>
                    <a:p>
                      <a:pPr marL="342900" indent="-342900">
                        <a:buFont typeface="+mj-lt"/>
                        <a:buAutoNum type="arabicPeriod"/>
                      </a:pPr>
                      <a:r>
                        <a:rPr lang="en-US" sz="2000" dirty="0" smtClean="0">
                          <a:solidFill>
                            <a:srgbClr val="00040C"/>
                          </a:solidFill>
                          <a:latin typeface="Arial" pitchFamily="34" charset="0"/>
                          <a:cs typeface="Arial" pitchFamily="34" charset="0"/>
                        </a:rPr>
                        <a:t>Nigeria</a:t>
                      </a:r>
                    </a:p>
                    <a:p>
                      <a:pPr marL="342900" indent="-342900">
                        <a:buFont typeface="+mj-lt"/>
                        <a:buAutoNum type="arabicPeriod"/>
                      </a:pPr>
                      <a:r>
                        <a:rPr lang="en-US" sz="2000" dirty="0" smtClean="0">
                          <a:solidFill>
                            <a:srgbClr val="00040C"/>
                          </a:solidFill>
                          <a:latin typeface="Arial" pitchFamily="34" charset="0"/>
                          <a:cs typeface="Arial" pitchFamily="34" charset="0"/>
                        </a:rPr>
                        <a:t>Bangladesh</a:t>
                      </a:r>
                    </a:p>
                    <a:p>
                      <a:pPr marL="342900" indent="-342900">
                        <a:buFont typeface="+mj-lt"/>
                        <a:buAutoNum type="arabicPeriod"/>
                      </a:pPr>
                      <a:r>
                        <a:rPr lang="en-US" sz="2000" dirty="0" smtClean="0">
                          <a:solidFill>
                            <a:srgbClr val="00040C"/>
                          </a:solidFill>
                          <a:latin typeface="Arial" pitchFamily="34" charset="0"/>
                          <a:cs typeface="Arial" pitchFamily="34" charset="0"/>
                        </a:rPr>
                        <a:t>Senegal</a:t>
                      </a:r>
                    </a:p>
                    <a:p>
                      <a:pPr marL="342900" indent="-342900">
                        <a:buFont typeface="+mj-lt"/>
                        <a:buAutoNum type="arabicPeriod"/>
                      </a:pPr>
                      <a:r>
                        <a:rPr lang="en-US" sz="2000" dirty="0" smtClean="0">
                          <a:solidFill>
                            <a:srgbClr val="00040C"/>
                          </a:solidFill>
                          <a:latin typeface="Arial" pitchFamily="34" charset="0"/>
                          <a:cs typeface="Arial" pitchFamily="34" charset="0"/>
                        </a:rPr>
                        <a:t>Indonesia</a:t>
                      </a:r>
                    </a:p>
                    <a:p>
                      <a:pPr marL="342900" indent="-342900">
                        <a:buFont typeface="+mj-lt"/>
                        <a:buAutoNum type="arabicPeriod"/>
                      </a:pPr>
                      <a:r>
                        <a:rPr lang="en-US" sz="2000" dirty="0" smtClean="0">
                          <a:solidFill>
                            <a:srgbClr val="00040C"/>
                          </a:solidFill>
                          <a:latin typeface="Arial" pitchFamily="34" charset="0"/>
                          <a:cs typeface="Arial" pitchFamily="34" charset="0"/>
                        </a:rPr>
                        <a:t>Morocco</a:t>
                      </a:r>
                    </a:p>
                    <a:p>
                      <a:pPr marL="342900" indent="-342900">
                        <a:buFont typeface="+mj-lt"/>
                        <a:buAutoNum type="arabicPeriod"/>
                      </a:pPr>
                      <a:r>
                        <a:rPr lang="en-US" sz="2000" dirty="0" smtClean="0">
                          <a:solidFill>
                            <a:srgbClr val="00040C"/>
                          </a:solidFill>
                          <a:latin typeface="Arial" pitchFamily="34" charset="0"/>
                          <a:cs typeface="Arial" pitchFamily="34" charset="0"/>
                        </a:rPr>
                        <a:t>India</a:t>
                      </a:r>
                    </a:p>
                    <a:p>
                      <a:pPr marL="342900" indent="-342900">
                        <a:buFont typeface="+mj-lt"/>
                        <a:buAutoNum type="arabicPeriod"/>
                      </a:pPr>
                      <a:r>
                        <a:rPr lang="en-US" sz="2000" dirty="0" smtClean="0">
                          <a:solidFill>
                            <a:srgbClr val="00040C"/>
                          </a:solidFill>
                          <a:latin typeface="Arial" pitchFamily="34" charset="0"/>
                          <a:cs typeface="Arial" pitchFamily="34" charset="0"/>
                        </a:rPr>
                        <a:t>Kenya</a:t>
                      </a:r>
                      <a:endParaRPr lang="en-US" sz="2000" dirty="0">
                        <a:solidFill>
                          <a:srgbClr val="00040C"/>
                        </a:solidFill>
                        <a:latin typeface="Arial" pitchFamily="34" charset="0"/>
                        <a:cs typeface="Arial" pitchFamily="34" charset="0"/>
                      </a:endParaRPr>
                    </a:p>
                  </a:txBody>
                  <a:tcPr/>
                </a:tc>
                <a:tc>
                  <a:txBody>
                    <a:bodyPr/>
                    <a:lstStyle/>
                    <a:p>
                      <a:pPr marL="342900" indent="-342900">
                        <a:buFont typeface="+mj-lt"/>
                        <a:buAutoNum type="arabicPeriod"/>
                      </a:pPr>
                      <a:r>
                        <a:rPr lang="en-US" sz="2000" dirty="0" smtClean="0">
                          <a:solidFill>
                            <a:srgbClr val="00040C"/>
                          </a:solidFill>
                          <a:latin typeface="Arial" pitchFamily="34" charset="0"/>
                          <a:cs typeface="Arial" pitchFamily="34" charset="0"/>
                        </a:rPr>
                        <a:t>Soy</a:t>
                      </a:r>
                      <a:r>
                        <a:rPr lang="en-US" sz="2000" baseline="0" dirty="0" smtClean="0">
                          <a:solidFill>
                            <a:srgbClr val="00040C"/>
                          </a:solidFill>
                          <a:latin typeface="Arial" pitchFamily="34" charset="0"/>
                          <a:cs typeface="Arial" pitchFamily="34" charset="0"/>
                        </a:rPr>
                        <a:t> Sauce - China</a:t>
                      </a:r>
                    </a:p>
                    <a:p>
                      <a:pPr marL="342900" indent="-342900">
                        <a:buFont typeface="+mj-lt"/>
                        <a:buAutoNum type="arabicPeriod"/>
                      </a:pPr>
                      <a:r>
                        <a:rPr lang="en-US" sz="2000" baseline="0" dirty="0" smtClean="0">
                          <a:solidFill>
                            <a:srgbClr val="00040C"/>
                          </a:solidFill>
                          <a:latin typeface="Arial" pitchFamily="34" charset="0"/>
                          <a:cs typeface="Arial" pitchFamily="34" charset="0"/>
                        </a:rPr>
                        <a:t>Maize meal – Nigeria, SA, Kenya</a:t>
                      </a:r>
                    </a:p>
                    <a:p>
                      <a:pPr marL="342900" indent="-342900">
                        <a:buFont typeface="+mj-lt"/>
                        <a:buAutoNum type="arabicPeriod"/>
                      </a:pPr>
                      <a:r>
                        <a:rPr lang="en-US" sz="2000" baseline="0" dirty="0" smtClean="0">
                          <a:solidFill>
                            <a:srgbClr val="00040C"/>
                          </a:solidFill>
                          <a:latin typeface="Arial" pitchFamily="34" charset="0"/>
                          <a:cs typeface="Arial" pitchFamily="34" charset="0"/>
                        </a:rPr>
                        <a:t>Milk – India, Kenya</a:t>
                      </a:r>
                    </a:p>
                    <a:p>
                      <a:pPr marL="342900" indent="-342900">
                        <a:buFont typeface="+mj-lt"/>
                        <a:buNone/>
                      </a:pPr>
                      <a:endParaRPr lang="en-US" sz="2000" baseline="0" dirty="0" smtClean="0">
                        <a:solidFill>
                          <a:srgbClr val="00040C"/>
                        </a:solidFill>
                        <a:latin typeface="Arial" pitchFamily="34" charset="0"/>
                        <a:cs typeface="Arial" pitchFamily="34" charset="0"/>
                      </a:endParaRPr>
                    </a:p>
                    <a:p>
                      <a:pPr marL="342900" indent="-342900">
                        <a:buFont typeface="+mj-lt"/>
                        <a:buNone/>
                      </a:pPr>
                      <a:endParaRPr lang="en-US" sz="2000" dirty="0">
                        <a:solidFill>
                          <a:srgbClr val="00040C"/>
                        </a:solidFill>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714375" y="857250"/>
            <a:ext cx="5357813" cy="488950"/>
          </a:xfrm>
          <a:noFill/>
          <a:ln>
            <a:miter lim="800000"/>
            <a:headEnd/>
            <a:tailEnd/>
          </a:ln>
        </p:spPr>
        <p:txBody>
          <a:bodyPr wrap="square" numCol="1" anchorCtr="0" compatLnSpc="1">
            <a:prstTxWarp prst="textNoShape">
              <a:avLst/>
            </a:prstTxWarp>
          </a:bodyPr>
          <a:lstStyle/>
          <a:p>
            <a:r>
              <a:rPr lang="en-US" b="1" smtClean="0">
                <a:solidFill>
                  <a:schemeClr val="accent2"/>
                </a:solidFill>
              </a:rPr>
              <a:t>National Fortification Program</a:t>
            </a:r>
            <a:endParaRPr lang="en-US" b="1" smtClean="0"/>
          </a:p>
        </p:txBody>
      </p:sp>
      <p:pic>
        <p:nvPicPr>
          <p:cNvPr id="47107" name="Picture 2"/>
          <p:cNvPicPr>
            <a:picLocks noGrp="1" noChangeAspect="1" noChangeArrowheads="1"/>
          </p:cNvPicPr>
          <p:nvPr>
            <p:ph idx="10"/>
          </p:nvPr>
        </p:nvPicPr>
        <p:blipFill>
          <a:blip r:embed="rId3"/>
          <a:srcRect/>
          <a:stretch>
            <a:fillRect/>
          </a:stretch>
        </p:blipFill>
        <p:spPr bwMode="auto">
          <a:xfrm>
            <a:off x="762000" y="1752600"/>
            <a:ext cx="952500" cy="933450"/>
          </a:xfrm>
          <a:noFill/>
          <a:ln>
            <a:solidFill>
              <a:schemeClr val="accent2"/>
            </a:solidFill>
            <a:miter lim="800000"/>
            <a:headEnd/>
            <a:tailEnd/>
          </a:ln>
        </p:spPr>
      </p:pic>
      <p:pic>
        <p:nvPicPr>
          <p:cNvPr id="47108" name="Picture 3"/>
          <p:cNvPicPr>
            <a:picLocks noChangeAspect="1" noChangeArrowheads="1"/>
          </p:cNvPicPr>
          <p:nvPr/>
        </p:nvPicPr>
        <p:blipFill>
          <a:blip r:embed="rId4"/>
          <a:srcRect/>
          <a:stretch>
            <a:fillRect/>
          </a:stretch>
        </p:blipFill>
        <p:spPr bwMode="auto">
          <a:xfrm>
            <a:off x="3429000" y="1752600"/>
            <a:ext cx="5067300" cy="2438400"/>
          </a:xfrm>
          <a:prstGeom prst="rect">
            <a:avLst/>
          </a:prstGeom>
          <a:noFill/>
          <a:ln w="9525">
            <a:solidFill>
              <a:schemeClr val="accent2"/>
            </a:solidFill>
            <a:miter lim="800000"/>
            <a:headEnd/>
            <a:tailEnd/>
          </a:ln>
        </p:spPr>
      </p:pic>
      <p:sp>
        <p:nvSpPr>
          <p:cNvPr id="47109" name="TextBox 6"/>
          <p:cNvSpPr txBox="1">
            <a:spLocks noChangeArrowheads="1"/>
          </p:cNvSpPr>
          <p:nvPr/>
        </p:nvSpPr>
        <p:spPr bwMode="auto">
          <a:xfrm>
            <a:off x="2057400" y="1828800"/>
            <a:ext cx="2514600" cy="369888"/>
          </a:xfrm>
          <a:prstGeom prst="rect">
            <a:avLst/>
          </a:prstGeom>
          <a:noFill/>
          <a:ln w="9525">
            <a:noFill/>
            <a:miter lim="800000"/>
            <a:headEnd/>
            <a:tailEnd/>
          </a:ln>
        </p:spPr>
        <p:txBody>
          <a:bodyPr>
            <a:spAutoFit/>
          </a:bodyPr>
          <a:lstStyle/>
          <a:p>
            <a:r>
              <a:rPr lang="en-US" b="1">
                <a:solidFill>
                  <a:srgbClr val="00040C"/>
                </a:solidFill>
              </a:rPr>
              <a:t>Pakistan</a:t>
            </a:r>
          </a:p>
        </p:txBody>
      </p:sp>
      <p:sp>
        <p:nvSpPr>
          <p:cNvPr id="47110" name="TextBox 7"/>
          <p:cNvSpPr txBox="1">
            <a:spLocks noChangeArrowheads="1"/>
          </p:cNvSpPr>
          <p:nvPr/>
        </p:nvSpPr>
        <p:spPr bwMode="auto">
          <a:xfrm>
            <a:off x="762000" y="4724400"/>
            <a:ext cx="7772400" cy="1477963"/>
          </a:xfrm>
          <a:prstGeom prst="rect">
            <a:avLst/>
          </a:prstGeom>
          <a:solidFill>
            <a:schemeClr val="bg1"/>
          </a:solidFill>
          <a:ln w="9525">
            <a:solidFill>
              <a:schemeClr val="accent2"/>
            </a:solidFill>
            <a:miter lim="800000"/>
            <a:headEnd/>
            <a:tailEnd/>
          </a:ln>
        </p:spPr>
        <p:txBody>
          <a:bodyPr>
            <a:spAutoFit/>
          </a:bodyPr>
          <a:lstStyle/>
          <a:p>
            <a:pPr>
              <a:buFont typeface="Arial" pitchFamily="34" charset="0"/>
              <a:buChar char="•"/>
            </a:pPr>
            <a:r>
              <a:rPr lang="en-US">
                <a:solidFill>
                  <a:srgbClr val="00040C"/>
                </a:solidFill>
              </a:rPr>
              <a:t> Project is in its second phase</a:t>
            </a:r>
          </a:p>
          <a:p>
            <a:pPr>
              <a:buFont typeface="Arial" pitchFamily="34" charset="0"/>
              <a:buChar char="•"/>
            </a:pPr>
            <a:r>
              <a:rPr lang="en-US">
                <a:solidFill>
                  <a:srgbClr val="00040C"/>
                </a:solidFill>
              </a:rPr>
              <a:t> 125 of 170 mills are fortifying wheat flour</a:t>
            </a:r>
          </a:p>
          <a:p>
            <a:pPr>
              <a:buFont typeface="Arial" pitchFamily="34" charset="0"/>
              <a:buChar char="•"/>
            </a:pPr>
            <a:r>
              <a:rPr lang="en-US">
                <a:solidFill>
                  <a:srgbClr val="00040C"/>
                </a:solidFill>
              </a:rPr>
              <a:t> Proposed to scale up to include 275 mills</a:t>
            </a:r>
          </a:p>
          <a:p>
            <a:pPr>
              <a:buFont typeface="Arial" pitchFamily="34" charset="0"/>
              <a:buChar char="•"/>
            </a:pPr>
            <a:r>
              <a:rPr lang="en-US">
                <a:solidFill>
                  <a:srgbClr val="00040C"/>
                </a:solidFill>
              </a:rPr>
              <a:t> More than a million MT is fortified with NaFe EDTA and FA</a:t>
            </a:r>
          </a:p>
          <a:p>
            <a:pPr>
              <a:buFont typeface="Arial" pitchFamily="34" charset="0"/>
              <a:buChar char="•"/>
            </a:pPr>
            <a:r>
              <a:rPr lang="en-US">
                <a:solidFill>
                  <a:srgbClr val="00040C"/>
                </a:solidFill>
              </a:rPr>
              <a:t> More than 8 million persons are reached. At scale reach will be 37 mio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ARD MAY 09">
  <a:themeElements>
    <a:clrScheme name="Custom 1">
      <a:dk1>
        <a:srgbClr val="FFFFFF"/>
      </a:dk1>
      <a:lt1>
        <a:srgbClr val="FFFFFF"/>
      </a:lt1>
      <a:dk2>
        <a:srgbClr val="FFFFFF"/>
      </a:dk2>
      <a:lt2>
        <a:srgbClr val="FFFFFF"/>
      </a:lt2>
      <a:accent1>
        <a:srgbClr val="A2A4A4"/>
      </a:accent1>
      <a:accent2>
        <a:srgbClr val="A50021"/>
      </a:accent2>
      <a:accent3>
        <a:srgbClr val="F3E0C4"/>
      </a:accent3>
      <a:accent4>
        <a:srgbClr val="B91F48"/>
      </a:accent4>
      <a:accent5>
        <a:srgbClr val="A50021"/>
      </a:accent5>
      <a:accent6>
        <a:srgbClr val="A2A4A4"/>
      </a:accent6>
      <a:hlink>
        <a:srgbClr val="F3E0C4"/>
      </a:hlink>
      <a:folHlink>
        <a:srgbClr val="B91F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2">
  <a:themeElements>
    <a:clrScheme name="GAINTemplate">
      <a:dk1>
        <a:srgbClr val="292929"/>
      </a:dk1>
      <a:lt1>
        <a:srgbClr val="FFFFFF"/>
      </a:lt1>
      <a:dk2>
        <a:srgbClr val="B20838"/>
      </a:dk2>
      <a:lt2>
        <a:srgbClr val="7F7F7F"/>
      </a:lt2>
      <a:accent1>
        <a:srgbClr val="E9E9E9"/>
      </a:accent1>
      <a:accent2>
        <a:srgbClr val="D8D8D8"/>
      </a:accent2>
      <a:accent3>
        <a:srgbClr val="BFBFBF"/>
      </a:accent3>
      <a:accent4>
        <a:srgbClr val="949494"/>
      </a:accent4>
      <a:accent5>
        <a:srgbClr val="5E5E5E"/>
      </a:accent5>
      <a:accent6>
        <a:srgbClr val="B20838"/>
      </a:accent6>
      <a:hlink>
        <a:srgbClr val="00206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2366</Words>
  <Application>Microsoft Office PowerPoint</Application>
  <PresentationFormat>On-screen Show (4:3)</PresentationFormat>
  <Paragraphs>337</Paragraphs>
  <Slides>24</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Calibri</vt:lpstr>
      <vt:lpstr>Arial</vt:lpstr>
      <vt:lpstr>MS PGothic</vt:lpstr>
      <vt:lpstr>+mj-lt</vt:lpstr>
      <vt:lpstr>Tahoma</vt:lpstr>
      <vt:lpstr>Times New Roman</vt:lpstr>
      <vt:lpstr>BOARD MAY 09</vt:lpstr>
      <vt:lpstr>Theme2</vt:lpstr>
      <vt:lpstr>Food Fortification as a Strategy for Nutrition Delivery- Does it Work?  GAIN’s  experience around the world in fortification</vt:lpstr>
      <vt:lpstr>Food Fortification as a Strategy for Nutrition Delivery- Does it Work?  GAIN’s  experience around the world in fortification</vt:lpstr>
      <vt:lpstr>GAIN at a Glance</vt:lpstr>
      <vt:lpstr>Nutrition Program</vt:lpstr>
      <vt:lpstr>Slide 5</vt:lpstr>
      <vt:lpstr>Slide 6</vt:lpstr>
      <vt:lpstr>Reach and Coverage</vt:lpstr>
      <vt:lpstr>National Fortification Programs</vt:lpstr>
      <vt:lpstr>National Fortification Program</vt:lpstr>
      <vt:lpstr>National Fortification Program</vt:lpstr>
      <vt:lpstr>National Fortification Program</vt:lpstr>
      <vt:lpstr>Strategic initiatives - India</vt:lpstr>
      <vt:lpstr>Slide 13</vt:lpstr>
      <vt:lpstr>Slide 14</vt:lpstr>
      <vt:lpstr>Slide 15</vt:lpstr>
      <vt:lpstr>Slide 16</vt:lpstr>
      <vt:lpstr>Food Fortification as a Strategy for Nutrition Delivery- Does it Work?</vt:lpstr>
      <vt:lpstr>Food Fortification as a Strategy for Nutrition Delivery- Does it Work?</vt:lpstr>
      <vt:lpstr>Food Fortification as a Strategy for Nutrition Delivery- Does it Work?</vt:lpstr>
      <vt:lpstr>Food Fortification as a Strategy for Nutrition Delivery- Does it Work?</vt:lpstr>
      <vt:lpstr>Food Fortification as a Strategy for Nutrition Delivery- Does it Work?</vt:lpstr>
      <vt:lpstr>Food Fortification as a Strategy for Nutrition Delivery- Does it Work?</vt:lpstr>
      <vt:lpstr>IPS Rajasthan</vt:lpstr>
      <vt:lpstr>Thank You</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Fortification as a Strategy for Nutrition Delivery- Does it Work?  GAIN’s  experience around the world in fortification</dc:title>
  <dc:creator>Rajan Sankar</dc:creator>
  <cp:lastModifiedBy>WINXP</cp:lastModifiedBy>
  <cp:revision>1</cp:revision>
  <dcterms:created xsi:type="dcterms:W3CDTF">2011-01-11T05:34:29Z</dcterms:created>
  <dcterms:modified xsi:type="dcterms:W3CDTF">2011-01-11T09:31:12Z</dcterms:modified>
</cp:coreProperties>
</file>